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sldIdLst>
    <p:sldId id="260" r:id="rId2"/>
    <p:sldId id="284" r:id="rId3"/>
    <p:sldId id="304" r:id="rId4"/>
    <p:sldId id="325" r:id="rId5"/>
    <p:sldId id="326" r:id="rId6"/>
    <p:sldId id="327" r:id="rId7"/>
    <p:sldId id="312" r:id="rId8"/>
    <p:sldId id="309" r:id="rId9"/>
    <p:sldId id="328" r:id="rId10"/>
    <p:sldId id="329" r:id="rId11"/>
    <p:sldId id="330" r:id="rId12"/>
    <p:sldId id="331" r:id="rId13"/>
    <p:sldId id="332" r:id="rId14"/>
    <p:sldId id="333" r:id="rId15"/>
    <p:sldId id="334" r:id="rId16"/>
    <p:sldId id="335" r:id="rId17"/>
    <p:sldId id="298" r:id="rId18"/>
    <p:sldId id="306" r:id="rId19"/>
    <p:sldId id="318" r:id="rId20"/>
    <p:sldId id="317" r:id="rId21"/>
    <p:sldId id="319" r:id="rId22"/>
    <p:sldId id="320" r:id="rId23"/>
    <p:sldId id="321" r:id="rId24"/>
    <p:sldId id="322" r:id="rId25"/>
    <p:sldId id="323" r:id="rId26"/>
    <p:sldId id="300" r:id="rId27"/>
  </p:sldIdLst>
  <p:sldSz cx="12192000" cy="6858000"/>
  <p:notesSz cx="6858000" cy="9144000"/>
  <p:embeddedFontLst>
    <p:embeddedFont>
      <p:font typeface="Kostar" panose="02020601020101020101" pitchFamily="18" charset="-127"/>
      <p:regular r:id="rId29"/>
    </p:embeddedFont>
    <p:embeddedFont>
      <p:font typeface="나눔바른고딕OTF" panose="02020603020101020101" pitchFamily="18" charset="-127"/>
      <p:regular r:id="rId30"/>
      <p:bold r:id="rId31"/>
    </p:embeddedFont>
    <p:embeddedFont>
      <p:font typeface="나눔스퀘어 Bold" panose="020B0600000101010101" pitchFamily="50" charset="-127"/>
      <p:bold r:id="rId32"/>
    </p:embeddedFont>
    <p:embeddedFont>
      <p:font typeface="나눔스퀘어OTF" panose="020B0600000101010101" pitchFamily="34" charset="-127"/>
      <p:regular r:id="rId33"/>
    </p:embeddedFont>
    <p:embeddedFont>
      <p:font typeface="나눔스퀘어OTF Bold" panose="020B0600000101010101" pitchFamily="34" charset="-127"/>
      <p:bold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97DD"/>
    <a:srgbClr val="5B9BD5"/>
    <a:srgbClr val="9DC3E6"/>
    <a:srgbClr val="CDDDAC"/>
    <a:srgbClr val="FFF2CC"/>
    <a:srgbClr val="C9DAF8"/>
    <a:srgbClr val="F2F2F2"/>
    <a:srgbClr val="FFD966"/>
    <a:srgbClr val="FFCCFF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02" autoAdjust="0"/>
    <p:restoredTop sz="80415" autoAdjust="0"/>
  </p:normalViewPr>
  <p:slideViewPr>
    <p:cSldViewPr snapToGrid="0" showGuides="1">
      <p:cViewPr>
        <p:scale>
          <a:sx n="69" d="100"/>
          <a:sy n="69" d="100"/>
        </p:scale>
        <p:origin x="1236" y="570"/>
      </p:cViewPr>
      <p:guideLst>
        <p:guide orient="horz" pos="2160"/>
        <p:guide pos="386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326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971F76-84BD-4CB3-AC06-4561AE45B2DE}" type="datetimeFigureOut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C2E9BB4-E5E7-4648-B296-B8FC52684C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fld id="{0FE4E036-F132-4506-931F-F581B39FABC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2608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 err="1"/>
              <a:t>캡스톤</a:t>
            </a:r>
            <a:r>
              <a:rPr lang="ko-KR" altLang="en-US" dirty="0"/>
              <a:t> 디자인 </a:t>
            </a:r>
            <a:r>
              <a:rPr lang="en-US" altLang="ko-KR" dirty="0"/>
              <a:t>2</a:t>
            </a:r>
            <a:r>
              <a:rPr lang="ko-KR" altLang="en-US" dirty="0"/>
              <a:t>조 </a:t>
            </a:r>
            <a:r>
              <a:rPr lang="en-US" altLang="ko-KR" dirty="0"/>
              <a:t>You require more city gas </a:t>
            </a:r>
            <a:r>
              <a:rPr lang="ko-KR" altLang="en-US" dirty="0"/>
              <a:t>팀의 </a:t>
            </a:r>
            <a:r>
              <a:rPr lang="en-US" altLang="ko-KR" dirty="0"/>
              <a:t>3</a:t>
            </a:r>
            <a:r>
              <a:rPr lang="ko-KR" altLang="en-US" dirty="0"/>
              <a:t>주차 발표를 맡은 홍성현이라고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1669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호환성에 대한 설명을 드리겠습니다</a:t>
            </a:r>
            <a:r>
              <a:rPr lang="en-US" altLang="ko-KR" dirty="0"/>
              <a:t>. </a:t>
            </a:r>
            <a:r>
              <a:rPr lang="ko-KR" altLang="en-US" dirty="0"/>
              <a:t>일반적으로 원격 가스 검침을 하기 위해서는 기계식 계량기에 외부연동형 계량기를 부착하거나</a:t>
            </a:r>
            <a:r>
              <a:rPr lang="en-US" altLang="ko-KR" dirty="0"/>
              <a:t>, </a:t>
            </a:r>
            <a:r>
              <a:rPr lang="ko-KR" altLang="en-US" dirty="0"/>
              <a:t>그 외 특수한 기능의 계량기들을 사용합니다</a:t>
            </a:r>
            <a:r>
              <a:rPr lang="en-US" altLang="ko-KR" dirty="0"/>
              <a:t>. </a:t>
            </a:r>
            <a:r>
              <a:rPr lang="ko-KR" altLang="en-US" dirty="0"/>
              <a:t>이 사진은 국내 </a:t>
            </a:r>
            <a:r>
              <a:rPr lang="ko-KR" altLang="en-US" dirty="0" err="1"/>
              <a:t>가스미터</a:t>
            </a:r>
            <a:r>
              <a:rPr lang="ko-KR" altLang="en-US" dirty="0"/>
              <a:t> 보급현황 통계자료로</a:t>
            </a:r>
            <a:r>
              <a:rPr lang="en-US" altLang="ko-KR" dirty="0"/>
              <a:t>, </a:t>
            </a:r>
            <a:r>
              <a:rPr lang="ko-KR" altLang="en-US" dirty="0"/>
              <a:t>기계식 계량기가 약 </a:t>
            </a:r>
            <a:r>
              <a:rPr lang="en-US" altLang="ko-KR" dirty="0"/>
              <a:t>88%</a:t>
            </a:r>
            <a:r>
              <a:rPr lang="ko-KR" altLang="en-US" dirty="0"/>
              <a:t>이고 그 외의 계량기가 </a:t>
            </a:r>
            <a:r>
              <a:rPr lang="en-US" altLang="ko-KR" dirty="0"/>
              <a:t>12% </a:t>
            </a:r>
            <a:r>
              <a:rPr lang="ko-KR" altLang="en-US" dirty="0"/>
              <a:t>정도 차지한다는 것을 볼 수 있습니다</a:t>
            </a:r>
            <a:r>
              <a:rPr lang="en-US" altLang="ko-KR" dirty="0"/>
              <a:t>. </a:t>
            </a:r>
            <a:r>
              <a:rPr lang="ko-KR" altLang="en-US" dirty="0"/>
              <a:t>만약 특수한 기능의 계량기를 사용해서 원격 검침을 하고 싶다면 기존에 있던 대다수의 기계식 계량기를 교체해야 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5974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만약</a:t>
            </a:r>
            <a:r>
              <a:rPr lang="en-US" altLang="ko-KR" dirty="0"/>
              <a:t>, </a:t>
            </a:r>
            <a:r>
              <a:rPr lang="ko-KR" altLang="en-US" dirty="0"/>
              <a:t>기존 기계식 계량기를 그대로 사용하면서 원격 검침을 하고자 하는 경우</a:t>
            </a:r>
            <a:r>
              <a:rPr lang="en-US" altLang="ko-KR" dirty="0"/>
              <a:t>, </a:t>
            </a:r>
            <a:r>
              <a:rPr lang="ko-KR" altLang="en-US" dirty="0"/>
              <a:t>앞의 사진처럼 기계식 계량기에 원격 지시부라는 외부 연동형 계량기를 부착해서 사용합니다</a:t>
            </a:r>
            <a:r>
              <a:rPr lang="en-US" altLang="ko-KR" dirty="0"/>
              <a:t>. </a:t>
            </a:r>
            <a:r>
              <a:rPr lang="ko-KR" altLang="en-US" dirty="0"/>
              <a:t>일반적으로 원격 지시부는 같은 회사의 특정 제품에만 이용 가능합니다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92647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</a:t>
            </a:r>
            <a:r>
              <a:rPr lang="en-US" altLang="ko-KR" dirty="0"/>
              <a:t>. </a:t>
            </a:r>
            <a:r>
              <a:rPr lang="ko-KR" altLang="en-US" dirty="0"/>
              <a:t>저희는 계량기의 사진을 찍어 </a:t>
            </a:r>
            <a:r>
              <a:rPr lang="en-US" altLang="ko-KR" dirty="0"/>
              <a:t>OCR</a:t>
            </a:r>
            <a:r>
              <a:rPr lang="ko-KR" altLang="en-US" dirty="0"/>
              <a:t>을 통해 값을 검침하는 방식이므로 특정 회사</a:t>
            </a:r>
            <a:r>
              <a:rPr lang="en-US" altLang="ko-KR" dirty="0"/>
              <a:t>, </a:t>
            </a:r>
            <a:r>
              <a:rPr lang="ko-KR" altLang="en-US" dirty="0"/>
              <a:t>특정 모델에 종속적이지 않습니다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호환성이 뛰어납니다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58784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프로젝트의 또 다른 차별성은 유효성 검증과 민원 해결이 원활하다는 점입니다</a:t>
            </a:r>
            <a:r>
              <a:rPr lang="en-US" altLang="ko-KR" dirty="0"/>
              <a:t>. </a:t>
            </a:r>
            <a:r>
              <a:rPr lang="ko-KR" altLang="en-US" dirty="0"/>
              <a:t>산업통산자원부가 발표한 보고서에 따르면</a:t>
            </a:r>
            <a:r>
              <a:rPr lang="en-US" altLang="ko-KR" dirty="0"/>
              <a:t>, </a:t>
            </a:r>
            <a:r>
              <a:rPr lang="ko-KR" altLang="en-US" dirty="0"/>
              <a:t>가스</a:t>
            </a:r>
            <a:r>
              <a:rPr lang="en-US" altLang="ko-KR" dirty="0"/>
              <a:t> </a:t>
            </a:r>
            <a:r>
              <a:rPr lang="ko-KR" altLang="en-US" dirty="0"/>
              <a:t>지능형 원격검침</a:t>
            </a:r>
            <a:r>
              <a:rPr lang="en-US" altLang="ko-KR" dirty="0"/>
              <a:t> </a:t>
            </a:r>
            <a:r>
              <a:rPr lang="ko-KR" altLang="en-US" dirty="0"/>
              <a:t>보급 과정의 기술적인 장애 요인 중 하나로서</a:t>
            </a:r>
            <a:r>
              <a:rPr lang="en-US" altLang="ko-KR" dirty="0"/>
              <a:t>,</a:t>
            </a:r>
            <a:r>
              <a:rPr lang="ko-KR" altLang="en-US" dirty="0"/>
              <a:t> 가스 계량기의 값과 원격 검침 데이터가 동일한지 유효성을 검증하기 어렵다는 점을 지적했습니다</a:t>
            </a:r>
            <a:r>
              <a:rPr lang="en-US" altLang="ko-KR" dirty="0"/>
              <a:t>. </a:t>
            </a:r>
            <a:r>
              <a:rPr lang="ko-KR" altLang="en-US" dirty="0"/>
              <a:t>하지만</a:t>
            </a:r>
            <a:r>
              <a:rPr lang="en-US" altLang="ko-KR" dirty="0"/>
              <a:t> </a:t>
            </a:r>
            <a:r>
              <a:rPr lang="ko-KR" altLang="en-US" dirty="0"/>
              <a:t>저희는 사진 정보를 저장하고 있으므로 유효성 검증이 가능하고</a:t>
            </a:r>
            <a:r>
              <a:rPr lang="en-US" altLang="ko-KR" dirty="0"/>
              <a:t>, </a:t>
            </a:r>
            <a:r>
              <a:rPr lang="ko-KR" altLang="en-US" dirty="0"/>
              <a:t>더 나아가 소비자 민원 발생 시에도 사진 정보를 근거로 삼을 수 있기 때문에 원활한 민원 해결이 가능합니다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64711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마지막 차별성에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</a:t>
            </a:r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검침 시스템은 크게 </a:t>
            </a:r>
            <a:r>
              <a:rPr lang="en-US" altLang="ko-KR" dirty="0"/>
              <a:t>3</a:t>
            </a:r>
            <a:r>
              <a:rPr lang="ko-KR" altLang="en-US" dirty="0"/>
              <a:t>가지로 분류됩니다</a:t>
            </a:r>
            <a:r>
              <a:rPr lang="en-US" altLang="ko-KR" dirty="0"/>
              <a:t>. </a:t>
            </a:r>
            <a:r>
              <a:rPr lang="ko-KR" altLang="en-US" dirty="0"/>
              <a:t>첫 번째는 사람이 직접 검침하는 방식의 기존 시스템</a:t>
            </a:r>
            <a:r>
              <a:rPr lang="en-US" altLang="ko-KR" dirty="0"/>
              <a:t>, </a:t>
            </a:r>
            <a:r>
              <a:rPr lang="ko-KR" altLang="en-US" dirty="0"/>
              <a:t>그리고 기존의 시스템에서 원격검침만 추가된 </a:t>
            </a:r>
            <a:r>
              <a:rPr lang="ko-KR" altLang="en-US" dirty="0" err="1"/>
              <a:t>자동원격검침</a:t>
            </a:r>
            <a:r>
              <a:rPr lang="ko-KR" altLang="en-US" dirty="0"/>
              <a:t> 시스템</a:t>
            </a:r>
            <a:r>
              <a:rPr lang="en-US" altLang="ko-KR" dirty="0"/>
              <a:t>, </a:t>
            </a:r>
            <a:r>
              <a:rPr lang="ko-KR" altLang="en-US" dirty="0"/>
              <a:t>그 후</a:t>
            </a:r>
            <a:r>
              <a:rPr lang="en-US" altLang="ko-KR" dirty="0"/>
              <a:t>, </a:t>
            </a:r>
            <a:r>
              <a:rPr lang="ko-KR" altLang="en-US" dirty="0"/>
              <a:t>더 발전된 </a:t>
            </a:r>
            <a:r>
              <a:rPr lang="ko-KR" altLang="en-US" dirty="0" err="1"/>
              <a:t>지능형원격검침</a:t>
            </a:r>
            <a:r>
              <a:rPr lang="ko-KR" altLang="en-US" dirty="0"/>
              <a:t> 시스템으로 나뉩니다</a:t>
            </a:r>
            <a:r>
              <a:rPr lang="en-US" altLang="ko-KR" dirty="0"/>
              <a:t>. </a:t>
            </a:r>
            <a:r>
              <a:rPr lang="ko-KR" altLang="en-US" dirty="0"/>
              <a:t>스마트 계량기라고 불리는 다기능 계량기는 </a:t>
            </a:r>
            <a:r>
              <a:rPr lang="ko-KR" altLang="en-US" dirty="0" err="1"/>
              <a:t>지능형원격검침</a:t>
            </a:r>
            <a:r>
              <a:rPr lang="ko-KR" altLang="en-US" dirty="0"/>
              <a:t> 시스템에 속합니다</a:t>
            </a:r>
            <a:r>
              <a:rPr lang="en-US" altLang="ko-KR" dirty="0"/>
              <a:t>. </a:t>
            </a:r>
            <a:r>
              <a:rPr lang="ko-KR" altLang="en-US" dirty="0"/>
              <a:t>이는 원격 검침 뿐만 아니라</a:t>
            </a:r>
            <a:r>
              <a:rPr lang="en-US" altLang="ko-KR" dirty="0"/>
              <a:t> </a:t>
            </a:r>
            <a:r>
              <a:rPr lang="ko-KR" altLang="en-US" dirty="0"/>
              <a:t>다양한 기능을 추가해 가스 안전 점검</a:t>
            </a:r>
            <a:r>
              <a:rPr lang="en-US" altLang="ko-KR" dirty="0"/>
              <a:t>, </a:t>
            </a:r>
            <a:r>
              <a:rPr lang="ko-KR" altLang="en-US" dirty="0"/>
              <a:t>가스 원격 차단</a:t>
            </a:r>
            <a:r>
              <a:rPr lang="en-US" altLang="ko-KR" dirty="0"/>
              <a:t>, </a:t>
            </a:r>
            <a:r>
              <a:rPr lang="ko-KR" altLang="en-US" dirty="0"/>
              <a:t>클라우드를 통한 빅데이터 활용 등을 제공합니다</a:t>
            </a:r>
            <a:r>
              <a:rPr lang="en-US" altLang="ko-KR" dirty="0"/>
              <a:t>.</a:t>
            </a:r>
            <a:r>
              <a:rPr lang="ko-KR" altLang="en-US" dirty="0"/>
              <a:t>  미적용 상태에서 </a:t>
            </a:r>
            <a:r>
              <a:rPr lang="ko-KR" altLang="en-US" dirty="0" err="1"/>
              <a:t>지능형원격검침</a:t>
            </a:r>
            <a:r>
              <a:rPr lang="ko-KR" altLang="en-US" dirty="0"/>
              <a:t> 시스템을 곧바로 적용하는 것은 제도적</a:t>
            </a:r>
            <a:r>
              <a:rPr lang="en-US" altLang="ko-KR" dirty="0"/>
              <a:t>, </a:t>
            </a:r>
            <a:r>
              <a:rPr lang="ko-KR" altLang="en-US" dirty="0"/>
              <a:t>기술적</a:t>
            </a:r>
            <a:r>
              <a:rPr lang="en-US" altLang="ko-KR" dirty="0"/>
              <a:t>, </a:t>
            </a:r>
            <a:r>
              <a:rPr lang="ko-KR" altLang="en-US" dirty="0"/>
              <a:t>비용적 장애 요인이 많아 어렵습니다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16811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앞에 보이는 이 표는 정부의 향후 지능형 원격검침 시스템 추진 전략에서 가져왔습니다</a:t>
            </a:r>
            <a:r>
              <a:rPr lang="en-US" altLang="ko-KR" dirty="0"/>
              <a:t>. </a:t>
            </a:r>
            <a:r>
              <a:rPr lang="ko-KR" altLang="en-US" dirty="0"/>
              <a:t>계획대로라면 올해에는 대부분 </a:t>
            </a:r>
            <a:r>
              <a:rPr lang="ko-KR" altLang="en-US" dirty="0" err="1"/>
              <a:t>자동원격검침</a:t>
            </a:r>
            <a:r>
              <a:rPr lang="ko-KR" altLang="en-US" dirty="0"/>
              <a:t> 시스템으로 전환되었어야 하며</a:t>
            </a:r>
            <a:r>
              <a:rPr lang="en-US" altLang="ko-KR" dirty="0"/>
              <a:t>, </a:t>
            </a:r>
            <a:r>
              <a:rPr lang="ko-KR" altLang="en-US" dirty="0"/>
              <a:t>테스트를 위해 연간 약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320</a:t>
            </a:r>
            <a:r>
              <a:rPr lang="ko-KR" altLang="en-US" dirty="0"/>
              <a:t>만 대의 스마트 계량기 교체가 이루어졌어야 합니다</a:t>
            </a:r>
            <a:r>
              <a:rPr lang="en-US" altLang="ko-KR" dirty="0"/>
              <a:t>. </a:t>
            </a:r>
            <a:r>
              <a:rPr lang="ko-KR" altLang="en-US" dirty="0"/>
              <a:t>하지만 </a:t>
            </a:r>
            <a:r>
              <a:rPr lang="en-US" altLang="ko-KR" dirty="0"/>
              <a:t>2019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월 자료를 보면 몇몇 회사만 시범 사업에 참여한 것이 전부이고</a:t>
            </a:r>
            <a:r>
              <a:rPr lang="en-US" altLang="ko-KR" dirty="0"/>
              <a:t>, </a:t>
            </a:r>
            <a:r>
              <a:rPr lang="ko-KR" altLang="en-US" dirty="0"/>
              <a:t>시범사업으로 보급된 스마트 계량기도 고작 </a:t>
            </a:r>
            <a:r>
              <a:rPr lang="en-US" altLang="ko-KR" dirty="0"/>
              <a:t>1</a:t>
            </a:r>
            <a:r>
              <a:rPr lang="ko-KR" altLang="en-US" dirty="0"/>
              <a:t>만대도 안 되는 실정입니다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이러한 현 상황에서</a:t>
            </a:r>
            <a:r>
              <a:rPr lang="en-US" altLang="ko-KR" dirty="0"/>
              <a:t>, </a:t>
            </a:r>
            <a:r>
              <a:rPr lang="ko-KR" altLang="en-US" dirty="0"/>
              <a:t>저희 프로젝트는 미적용 단계와 </a:t>
            </a:r>
            <a:r>
              <a:rPr lang="ko-KR" altLang="en-US" dirty="0" err="1"/>
              <a:t>지능형원격검침</a:t>
            </a:r>
            <a:r>
              <a:rPr lang="ko-KR" altLang="en-US" dirty="0"/>
              <a:t> 시스템 사이에서 자동원격 검침 시스템 구축 방법을 제시함으로써</a:t>
            </a:r>
            <a:r>
              <a:rPr lang="en-US" altLang="ko-KR" dirty="0"/>
              <a:t>, </a:t>
            </a:r>
            <a:r>
              <a:rPr lang="ko-KR" altLang="en-US" dirty="0"/>
              <a:t>국내에 </a:t>
            </a:r>
            <a:r>
              <a:rPr lang="ko-KR" altLang="en-US" dirty="0" err="1"/>
              <a:t>지능형원격검침</a:t>
            </a:r>
            <a:r>
              <a:rPr lang="en-US" altLang="ko-KR" dirty="0"/>
              <a:t>(</a:t>
            </a:r>
            <a:r>
              <a:rPr lang="ko-KR" altLang="en-US" dirty="0"/>
              <a:t>스마트 계량기</a:t>
            </a:r>
            <a:r>
              <a:rPr lang="en-US" altLang="ko-KR" dirty="0"/>
              <a:t>)</a:t>
            </a:r>
            <a:r>
              <a:rPr lang="ko-KR" altLang="en-US" dirty="0"/>
              <a:t> 시스템이 성공적으로 구축되는 과정으로의 징검다리 역할을 수행합니다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23934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다음으로 변경 사항에 대해 말씀드리겠습니다</a:t>
            </a:r>
            <a:r>
              <a:rPr lang="en-US" altLang="ko-KR" dirty="0"/>
              <a:t>. </a:t>
            </a:r>
            <a:r>
              <a:rPr lang="ko-KR" altLang="en-US" dirty="0"/>
              <a:t>먼저 앞서 말씀 </a:t>
            </a:r>
            <a:r>
              <a:rPr lang="ko-KR" altLang="en-US" dirty="0" err="1"/>
              <a:t>드린대로</a:t>
            </a:r>
            <a:r>
              <a:rPr lang="ko-KR" altLang="en-US" dirty="0"/>
              <a:t> </a:t>
            </a:r>
            <a:r>
              <a:rPr lang="en-US" altLang="ko-KR" dirty="0"/>
              <a:t>OCR</a:t>
            </a:r>
            <a:r>
              <a:rPr lang="ko-KR" altLang="en-US" dirty="0"/>
              <a:t>의 목표 정확도를 </a:t>
            </a:r>
            <a:r>
              <a:rPr lang="en-US" altLang="ko-KR" dirty="0"/>
              <a:t>100%</a:t>
            </a:r>
            <a:r>
              <a:rPr lang="ko-KR" altLang="en-US" dirty="0"/>
              <a:t>에 근접하게 재설정하였습니다</a:t>
            </a:r>
            <a:r>
              <a:rPr lang="en-US" altLang="ko-KR" dirty="0"/>
              <a:t>. </a:t>
            </a:r>
            <a:r>
              <a:rPr lang="ko-KR" altLang="en-US" dirty="0"/>
              <a:t>이에 따라 사용자가 결과에 대한 피드백을 할 필요가 없어져서 어플리케이션 개발 부분을 삭제했습니다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65858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앞에 변경사항에 따라 업무 분담을 재조정하였습니다</a:t>
            </a:r>
            <a:r>
              <a:rPr lang="en-US" altLang="ko-KR" dirty="0"/>
              <a:t>. </a:t>
            </a:r>
            <a:r>
              <a:rPr lang="ko-KR" altLang="en-US" dirty="0"/>
              <a:t>어플리케이션 개발이 사라졌기 때문에 김성민 학우가 처리서버 및 결과서버 구현 업무를 맡게 되었고</a:t>
            </a:r>
            <a:r>
              <a:rPr lang="en-US" altLang="ko-KR" dirty="0"/>
              <a:t>, </a:t>
            </a:r>
            <a:r>
              <a:rPr lang="ko-KR" altLang="en-US" dirty="0"/>
              <a:t>저는</a:t>
            </a:r>
            <a:r>
              <a:rPr lang="en-US" altLang="ko-KR" dirty="0"/>
              <a:t> OCR </a:t>
            </a:r>
            <a:r>
              <a:rPr lang="ko-KR" altLang="en-US" dirty="0"/>
              <a:t>정확도 상승을 위해 </a:t>
            </a:r>
            <a:r>
              <a:rPr lang="en-US" altLang="ko-KR" dirty="0"/>
              <a:t>OCR</a:t>
            </a:r>
            <a:r>
              <a:rPr lang="ko-KR" altLang="en-US" dirty="0"/>
              <a:t>에 전념하기로 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3354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57701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6401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이번 발표의 목차는 다음과 같습니다</a:t>
            </a:r>
            <a:r>
              <a:rPr lang="en-US" altLang="ko-KR" dirty="0"/>
              <a:t>. 2</a:t>
            </a:r>
            <a:r>
              <a:rPr lang="ko-KR" altLang="en-US" dirty="0"/>
              <a:t>주차에 받았던 피드백에 대한 개선 사항을 말씀 드리고</a:t>
            </a:r>
            <a:r>
              <a:rPr lang="en-US" altLang="ko-KR" dirty="0"/>
              <a:t> </a:t>
            </a:r>
            <a:r>
              <a:rPr lang="ko-KR" altLang="en-US" dirty="0"/>
              <a:t>이에 따라 변경된 사항을 말씀 드린 후</a:t>
            </a:r>
            <a:r>
              <a:rPr lang="en-US" altLang="ko-KR" dirty="0"/>
              <a:t>, </a:t>
            </a:r>
            <a:r>
              <a:rPr lang="ko-KR" altLang="en-US" dirty="0"/>
              <a:t>진행 상황</a:t>
            </a:r>
            <a:r>
              <a:rPr lang="en-US" altLang="ko-KR" dirty="0"/>
              <a:t>, </a:t>
            </a:r>
            <a:r>
              <a:rPr lang="ko-KR" altLang="en-US" dirty="0"/>
              <a:t>업무 분담</a:t>
            </a:r>
            <a:r>
              <a:rPr lang="en-US" altLang="ko-KR" dirty="0"/>
              <a:t>, </a:t>
            </a:r>
            <a:r>
              <a:rPr lang="ko-KR" altLang="en-US" dirty="0"/>
              <a:t>주간 진행 계획을 말씀드린 후 질의응답 시간을 가진 후 마치겠습니다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16877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2000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하드웨어 </a:t>
            </a:r>
            <a:r>
              <a:rPr lang="ko-KR" altLang="en-US" dirty="0" err="1"/>
              <a:t>어떤거</a:t>
            </a:r>
            <a:r>
              <a:rPr lang="ko-KR" altLang="en-US" dirty="0"/>
              <a:t> </a:t>
            </a:r>
            <a:r>
              <a:rPr lang="ko-KR" altLang="en-US" dirty="0" err="1"/>
              <a:t>어떤거</a:t>
            </a:r>
            <a:r>
              <a:rPr lang="ko-KR" altLang="en-US" dirty="0"/>
              <a:t> 쓰기로 결정해서 주문해서 배송을 기다리는 중이다</a:t>
            </a:r>
            <a:r>
              <a:rPr lang="en-US" altLang="ko-KR" dirty="0"/>
              <a:t>~_~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데이터 수집 </a:t>
            </a:r>
            <a:r>
              <a:rPr lang="ko-KR" altLang="en-US"/>
              <a:t>했따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75548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하드웨어 </a:t>
            </a:r>
            <a:r>
              <a:rPr lang="ko-KR" altLang="en-US" dirty="0" err="1"/>
              <a:t>어떤거</a:t>
            </a:r>
            <a:r>
              <a:rPr lang="ko-KR" altLang="en-US" dirty="0"/>
              <a:t> </a:t>
            </a:r>
            <a:r>
              <a:rPr lang="ko-KR" altLang="en-US" dirty="0" err="1"/>
              <a:t>어떤거</a:t>
            </a:r>
            <a:r>
              <a:rPr lang="ko-KR" altLang="en-US" dirty="0"/>
              <a:t> 쓰기로 결정해서 주문해서 배송을 기다리는 중이다</a:t>
            </a:r>
            <a:r>
              <a:rPr lang="en-US" altLang="ko-KR" dirty="0"/>
              <a:t>~_~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데이터 수집 </a:t>
            </a:r>
            <a:r>
              <a:rPr lang="ko-KR" altLang="en-US"/>
              <a:t>했따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84052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OV7670 </a:t>
            </a:r>
            <a:r>
              <a:rPr lang="ko-KR" altLang="en-US" dirty="0"/>
              <a:t>선택이유</a:t>
            </a:r>
            <a:r>
              <a:rPr lang="en-US" altLang="ko-KR" dirty="0"/>
              <a:t> :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아두이노에</a:t>
            </a:r>
            <a:r>
              <a:rPr lang="ko-KR" altLang="en-US" dirty="0"/>
              <a:t> 주로 많이 쓰고</a:t>
            </a:r>
            <a:r>
              <a:rPr lang="en-US" altLang="ko-KR" dirty="0"/>
              <a:t>(</a:t>
            </a:r>
            <a:r>
              <a:rPr lang="ko-KR" altLang="en-US" dirty="0"/>
              <a:t>레퍼런스가 많고</a:t>
            </a:r>
            <a:r>
              <a:rPr lang="en-US" altLang="ko-KR" dirty="0"/>
              <a:t>) </a:t>
            </a:r>
            <a:r>
              <a:rPr lang="ko-KR" altLang="en-US" dirty="0"/>
              <a:t>성능도 그럭저럭 나오고</a:t>
            </a:r>
            <a:r>
              <a:rPr lang="en-US" altLang="ko-KR" dirty="0"/>
              <a:t>, </a:t>
            </a:r>
            <a:r>
              <a:rPr lang="ko-KR" altLang="en-US" dirty="0"/>
              <a:t>가격도 적당해서 구매함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FIFO buffer</a:t>
            </a:r>
            <a:r>
              <a:rPr lang="ko-KR" altLang="en-US" dirty="0"/>
              <a:t>가 있는 것을 구매한 이유 </a:t>
            </a:r>
            <a:r>
              <a:rPr lang="en-US" altLang="ko-KR" dirty="0"/>
              <a:t>:  </a:t>
            </a: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MCU</a:t>
            </a:r>
            <a:r>
              <a:rPr lang="ko-KR" altLang="en-US" dirty="0"/>
              <a:t>가 성능이 좋지 않아서 이미지를 넣고 빼면 다른 작업에 지장이 가서 </a:t>
            </a:r>
            <a:r>
              <a:rPr lang="en-US" altLang="ko-KR" dirty="0"/>
              <a:t>FIFO </a:t>
            </a:r>
            <a:r>
              <a:rPr lang="ko-KR" altLang="en-US" dirty="0"/>
              <a:t>버퍼가 있는 모델로 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14076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LED : </a:t>
            </a:r>
            <a:r>
              <a:rPr lang="ko-KR" altLang="en-US" dirty="0"/>
              <a:t>발광다이오드</a:t>
            </a:r>
            <a:r>
              <a:rPr lang="en-US" altLang="ko-KR" dirty="0"/>
              <a:t>.. SMD</a:t>
            </a:r>
            <a:r>
              <a:rPr lang="ko-KR" altLang="en-US" dirty="0"/>
              <a:t> 타입의 발광다이오드로 구매함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56839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Mega2560 Pro </a:t>
            </a:r>
            <a:r>
              <a:rPr lang="ko-KR" altLang="en-US" dirty="0"/>
              <a:t>선택 이유</a:t>
            </a:r>
            <a:r>
              <a:rPr lang="en-US" altLang="ko-KR" dirty="0"/>
              <a:t>: </a:t>
            </a:r>
            <a:r>
              <a:rPr lang="ko-KR" altLang="en-US" dirty="0"/>
              <a:t>일단 디지털 입출력 핀이 많아서 구매</a:t>
            </a:r>
            <a:r>
              <a:rPr lang="en-US" altLang="ko-KR" dirty="0"/>
              <a:t>. </a:t>
            </a:r>
            <a:r>
              <a:rPr lang="ko-KR" altLang="en-US" dirty="0"/>
              <a:t>앞서 카메라도 </a:t>
            </a:r>
            <a:r>
              <a:rPr lang="en-US" altLang="ko-KR" dirty="0"/>
              <a:t>VCC/GND </a:t>
            </a:r>
            <a:r>
              <a:rPr lang="ko-KR" altLang="en-US" dirty="0"/>
              <a:t>외에 </a:t>
            </a:r>
            <a:r>
              <a:rPr lang="ko-KR" altLang="en-US" dirty="0" err="1"/>
              <a:t>데이터핀이</a:t>
            </a:r>
            <a:r>
              <a:rPr lang="ko-KR" altLang="en-US" dirty="0"/>
              <a:t> 많이 필요한데</a:t>
            </a:r>
            <a:r>
              <a:rPr lang="en-US" altLang="ko-KR" dirty="0"/>
              <a:t>.. </a:t>
            </a:r>
            <a:r>
              <a:rPr lang="ko-KR" altLang="en-US" dirty="0"/>
              <a:t>거기에 나중에 </a:t>
            </a:r>
            <a:r>
              <a:rPr lang="ko-KR" altLang="en-US" dirty="0" err="1"/>
              <a:t>통신모듈도</a:t>
            </a:r>
            <a:r>
              <a:rPr lang="ko-KR" altLang="en-US" dirty="0"/>
              <a:t> 붙여야 하기 때문에 디지털 입출력 핀이 많은 모델을 선택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Arduino Mega </a:t>
            </a:r>
            <a:r>
              <a:rPr lang="ko-KR" altLang="en-US" dirty="0"/>
              <a:t>를 사지 않은 이유는 기판의 크기 문제 및 가격 때문임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Mega2560</a:t>
            </a:r>
            <a:r>
              <a:rPr lang="ko-KR" altLang="en-US" dirty="0"/>
              <a:t>은 </a:t>
            </a:r>
            <a:r>
              <a:rPr lang="en-US" altLang="ko-KR" dirty="0"/>
              <a:t>Arduino Mega</a:t>
            </a:r>
            <a:r>
              <a:rPr lang="ko-KR" altLang="en-US" dirty="0"/>
              <a:t>의 </a:t>
            </a:r>
            <a:r>
              <a:rPr lang="ko-KR" altLang="en-US" dirty="0" err="1"/>
              <a:t>스케마틱을</a:t>
            </a:r>
            <a:r>
              <a:rPr lang="ko-KR" altLang="en-US" dirty="0"/>
              <a:t> 따르고 있지만</a:t>
            </a:r>
            <a:r>
              <a:rPr lang="en-US" altLang="ko-KR" dirty="0"/>
              <a:t>, PCB </a:t>
            </a:r>
            <a:r>
              <a:rPr lang="ko-KR" altLang="en-US" dirty="0"/>
              <a:t>크기는 </a:t>
            </a:r>
            <a:r>
              <a:rPr lang="ko-KR" altLang="en-US" dirty="0" err="1"/>
              <a:t>아두이노</a:t>
            </a:r>
            <a:r>
              <a:rPr lang="ko-KR" altLang="en-US" dirty="0"/>
              <a:t> 보다 작음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** </a:t>
            </a:r>
            <a:r>
              <a:rPr lang="ko-KR" altLang="en-US" dirty="0"/>
              <a:t>하드웨어 설계와 관련해서는 아직 확정이 안되어서  추후 발표자가 진행하도록 하겠습니다 </a:t>
            </a:r>
            <a:r>
              <a:rPr lang="en-US" altLang="ko-KR" dirty="0"/>
              <a:t>***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7790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OCR 100%</a:t>
            </a:r>
            <a:r>
              <a:rPr lang="ko-KR" altLang="en-US" dirty="0"/>
              <a:t>에 근접하게 한다고 했는데 어떻게 할 것인가요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다양한 </a:t>
            </a:r>
            <a:r>
              <a:rPr lang="en-US" altLang="ko-KR" dirty="0"/>
              <a:t>OCR </a:t>
            </a:r>
            <a:r>
              <a:rPr lang="ko-KR" altLang="en-US" dirty="0"/>
              <a:t>기술 방법이 있는데 이들 중 하나만 쓸 필요는 없으니까 여러 개를 혼합해서 쓸 예정입니다</a:t>
            </a:r>
            <a:r>
              <a:rPr lang="en-US" altLang="ko-KR" dirty="0"/>
              <a:t>. </a:t>
            </a:r>
            <a:r>
              <a:rPr lang="ko-KR" altLang="en-US" dirty="0" err="1"/>
              <a:t>혼합이라는게</a:t>
            </a:r>
            <a:r>
              <a:rPr lang="ko-KR" altLang="en-US" dirty="0"/>
              <a:t> 독자적인 방식으로 만들겠다는 것이 아니라 다양한 </a:t>
            </a:r>
            <a:r>
              <a:rPr lang="en-US" altLang="ko-KR" dirty="0"/>
              <a:t>OCR</a:t>
            </a:r>
            <a:r>
              <a:rPr lang="ko-KR" altLang="en-US" dirty="0"/>
              <a:t>들을 구현하거나 가져와보고 데이터를 넣은 후 정확도가 높은 방법 순서로 추려낸 뒤</a:t>
            </a:r>
            <a:r>
              <a:rPr lang="en-US" altLang="ko-KR" dirty="0"/>
              <a:t>, </a:t>
            </a:r>
            <a:r>
              <a:rPr lang="ko-KR" altLang="en-US" dirty="0"/>
              <a:t>각각을 이용해서 값을 얻습니다</a:t>
            </a:r>
            <a:r>
              <a:rPr lang="en-US" altLang="ko-KR" dirty="0"/>
              <a:t>. </a:t>
            </a:r>
            <a:r>
              <a:rPr lang="ko-KR" altLang="en-US" dirty="0"/>
              <a:t>그 후</a:t>
            </a:r>
            <a:r>
              <a:rPr lang="en-US" altLang="ko-KR" dirty="0"/>
              <a:t>, </a:t>
            </a:r>
            <a:r>
              <a:rPr lang="ko-KR" altLang="en-US" dirty="0"/>
              <a:t>모두 같은 값이면 그 값을 사용하고 다르면 그 뒤에 또 다른 </a:t>
            </a:r>
            <a:r>
              <a:rPr lang="en-US" altLang="ko-KR" dirty="0"/>
              <a:t>OCR </a:t>
            </a:r>
            <a:r>
              <a:rPr lang="ko-KR" altLang="en-US" dirty="0"/>
              <a:t>방식을 써서 결과 비교를 하는 방식으로 생각하고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주 동안 한 내용 치곤 너무 </a:t>
            </a:r>
            <a:r>
              <a:rPr lang="ko-KR" altLang="en-US" dirty="0" err="1"/>
              <a:t>한게</a:t>
            </a:r>
            <a:r>
              <a:rPr lang="ko-KR" altLang="en-US" dirty="0"/>
              <a:t> </a:t>
            </a:r>
            <a:r>
              <a:rPr lang="ko-KR" altLang="en-US" dirty="0" err="1"/>
              <a:t>없는걸요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저번 주에 피드백을 받고 나서 주제 변경도 생각해보라고 하셔서 </a:t>
            </a:r>
            <a:r>
              <a:rPr lang="en-US" altLang="ko-KR" dirty="0"/>
              <a:t>2</a:t>
            </a:r>
            <a:r>
              <a:rPr lang="ko-KR" altLang="en-US" dirty="0"/>
              <a:t>주차 때와 마찬가지로 다양한 주제들에 대해 생각해보고 검증하는 일에 시간 많은 시간이 소요되어서 그렇습니다</a:t>
            </a:r>
            <a:r>
              <a:rPr lang="en-US" altLang="ko-KR" dirty="0"/>
              <a:t>. </a:t>
            </a:r>
            <a:r>
              <a:rPr lang="ko-KR" altLang="en-US" dirty="0"/>
              <a:t>결국 돌고 돌아 이 주제를 개선해서 쓰자고 결정한 뒤에도 차별성을 부각시키기 위해 다양한 자료 조사를 하느라 시간이 소요되었습니다</a:t>
            </a:r>
            <a:r>
              <a:rPr lang="en-US" altLang="ko-KR" dirty="0"/>
              <a:t>. </a:t>
            </a:r>
            <a:r>
              <a:rPr lang="ko-KR" altLang="en-US" dirty="0"/>
              <a:t>다음 주에는 더 열심히 해서 돌아오겠습니다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33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프로젝트의 개요는 도시 가스 검침을 검침원이 일일이 하지 않아도</a:t>
            </a:r>
            <a:r>
              <a:rPr lang="en-US" altLang="ko-KR" dirty="0"/>
              <a:t>, </a:t>
            </a:r>
            <a:r>
              <a:rPr lang="ko-KR" altLang="en-US" dirty="0"/>
              <a:t>자동으로 사진을 찍어 검침하는 모듈을 제작하는 것 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7350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지난 주 발표 때 받았던 피드백은 다음과 같습니다</a:t>
            </a:r>
            <a:r>
              <a:rPr lang="en-US" altLang="ko-KR" dirty="0"/>
              <a:t>. </a:t>
            </a:r>
            <a:r>
              <a:rPr lang="ko-KR" altLang="en-US" dirty="0"/>
              <a:t>먼저 기존에는 적당한 정확도인 약 </a:t>
            </a:r>
            <a:r>
              <a:rPr lang="en-US" altLang="ko-KR" dirty="0"/>
              <a:t>80%</a:t>
            </a:r>
            <a:r>
              <a:rPr lang="ko-KR" altLang="en-US" dirty="0"/>
              <a:t>를 목표로 하고</a:t>
            </a:r>
            <a:r>
              <a:rPr lang="en-US" altLang="ko-KR" dirty="0"/>
              <a:t>, </a:t>
            </a:r>
            <a:r>
              <a:rPr lang="ko-KR" altLang="en-US" dirty="0"/>
              <a:t>부족한 부분은 사람이 어플리케이션을 통해 </a:t>
            </a:r>
            <a:r>
              <a:rPr lang="ko-KR" altLang="en-US" dirty="0" err="1"/>
              <a:t>피드백하는</a:t>
            </a:r>
            <a:r>
              <a:rPr lang="ko-KR" altLang="en-US" dirty="0"/>
              <a:t> 과정을 거쳐 보완하겠다고 했습니다</a:t>
            </a:r>
            <a:r>
              <a:rPr lang="en-US" altLang="ko-KR" dirty="0"/>
              <a:t>. </a:t>
            </a: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결국 이는 전수조사를 하게끔 만들어 문제 해결에 도움이 되지 않는다는 말씀이 있었고</a:t>
            </a:r>
            <a:r>
              <a:rPr lang="en-US" altLang="ko-KR" dirty="0"/>
              <a:t>, </a:t>
            </a:r>
            <a:r>
              <a:rPr lang="ko-KR" altLang="en-US" dirty="0"/>
              <a:t>이 </a:t>
            </a:r>
            <a:r>
              <a:rPr lang="en-US" altLang="ko-KR" dirty="0"/>
              <a:t>80% </a:t>
            </a:r>
            <a:r>
              <a:rPr lang="ko-KR" altLang="en-US" dirty="0"/>
              <a:t>정도의 </a:t>
            </a:r>
            <a:r>
              <a:rPr lang="en-US" altLang="ko-KR" dirty="0"/>
              <a:t>OCR </a:t>
            </a:r>
            <a:r>
              <a:rPr lang="ko-KR" altLang="en-US" dirty="0"/>
              <a:t>기술의 정확도는 구현이 너무 쉬워서 기술적 난이도가 아쉽다고 말씀해 주셨습니다</a:t>
            </a:r>
            <a:r>
              <a:rPr lang="en-US" altLang="ko-KR" dirty="0"/>
              <a:t>. </a:t>
            </a:r>
            <a:r>
              <a:rPr lang="ko-KR" altLang="en-US" dirty="0"/>
              <a:t>그리고 가장 핵심적으로 차별점에 대해 보강해오라는 피드백이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5658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낮은 정확도는 전수조사를 초래하기 때문에 문제 해결이 되지 않는다는 부분과 기술적 난이도가 아쉽다고 하셨던 부분에 대한 개선 사항입니다</a:t>
            </a:r>
            <a:r>
              <a:rPr lang="en-US" altLang="ko-KR" dirty="0"/>
              <a:t>. </a:t>
            </a:r>
            <a:r>
              <a:rPr lang="ko-KR" altLang="en-US" dirty="0"/>
              <a:t>프로젝트의 목표 정확도를 </a:t>
            </a:r>
            <a:r>
              <a:rPr lang="en-US" altLang="ko-KR" dirty="0"/>
              <a:t>100%</a:t>
            </a:r>
            <a:r>
              <a:rPr lang="ko-KR" altLang="en-US" dirty="0"/>
              <a:t>에 근접하게 재설정함으로써 저희가 제시했던 문제점을 해결하는 기대효과가 있을 것이라고 판단됩니다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자가 검침을 하던 사용자는 더 이상 검침에 신경 쓸 필요가 없게 되고</a:t>
            </a:r>
            <a:r>
              <a:rPr lang="en-US" altLang="ko-KR" dirty="0"/>
              <a:t>, </a:t>
            </a:r>
            <a:r>
              <a:rPr lang="ko-KR" altLang="en-US" dirty="0"/>
              <a:t>검침원들은 일일이 돌아다닐 필요가 없게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또한 기술적 난이도에 대한 부분 역시</a:t>
            </a:r>
            <a:r>
              <a:rPr lang="en-US" altLang="ko-KR" dirty="0"/>
              <a:t> </a:t>
            </a:r>
            <a:r>
              <a:rPr lang="ko-KR" altLang="en-US" dirty="0"/>
              <a:t>목표 정확도를 상향함으로써 난이도를 높였습니다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7108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이에 대한 기대효과로는</a:t>
            </a:r>
            <a:r>
              <a:rPr lang="en-US" altLang="ko-KR" dirty="0"/>
              <a:t>, </a:t>
            </a:r>
            <a:r>
              <a:rPr lang="ko-KR" altLang="en-US" dirty="0"/>
              <a:t>더 이상 자가 검침을 하던 사용자는 신경을 쓸 필요가 없게 되고</a:t>
            </a:r>
            <a:r>
              <a:rPr lang="en-US" altLang="ko-KR" dirty="0"/>
              <a:t>, </a:t>
            </a:r>
            <a:r>
              <a:rPr lang="ko-KR" altLang="en-US" dirty="0"/>
              <a:t>검침원들은 일일이 돌아다닐 필요가 없게 된다는 것 입니다</a:t>
            </a:r>
            <a:r>
              <a:rPr lang="en-US" altLang="ko-KR" dirty="0"/>
              <a:t>. </a:t>
            </a:r>
            <a:r>
              <a:rPr lang="ko-KR" altLang="en-US" dirty="0"/>
              <a:t>또한 기술적 난이도에 대한 부분 역시</a:t>
            </a:r>
            <a:r>
              <a:rPr lang="en-US" altLang="ko-KR" dirty="0"/>
              <a:t>, </a:t>
            </a:r>
            <a:r>
              <a:rPr lang="ko-KR" altLang="en-US" dirty="0"/>
              <a:t>목표 정확도를 </a:t>
            </a:r>
            <a:r>
              <a:rPr lang="en-US" altLang="ko-KR" dirty="0"/>
              <a:t>100%</a:t>
            </a:r>
            <a:r>
              <a:rPr lang="ko-KR" altLang="en-US" dirty="0"/>
              <a:t>에 근접하게 대폭 상향함으로써 난이도를 높였습니다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1642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현재는 사람에 의한 검침이 대다수이기 때문에</a:t>
            </a:r>
            <a:r>
              <a:rPr lang="en-US" altLang="ko-KR" dirty="0"/>
              <a:t> </a:t>
            </a:r>
            <a:r>
              <a:rPr lang="ko-KR" altLang="en-US" dirty="0"/>
              <a:t>검침 실수가 발생하곤 합니다</a:t>
            </a:r>
            <a:r>
              <a:rPr lang="en-US" altLang="ko-KR" dirty="0"/>
              <a:t>. </a:t>
            </a:r>
            <a:r>
              <a:rPr lang="ko-KR" altLang="en-US" dirty="0"/>
              <a:t>실제로</a:t>
            </a:r>
            <a:r>
              <a:rPr lang="en-US" altLang="ko-KR" dirty="0"/>
              <a:t> </a:t>
            </a:r>
            <a:r>
              <a:rPr lang="ko-KR" altLang="en-US" dirty="0"/>
              <a:t>검침원 한 명이 관리 해야 할 세대가 너무 많아 실수가 발생하고 이로 인해 요금이 잘못 부과되는 경우가 있어 소비자 불만 중 가장 높은 비율이 요금 관련 민원입니다</a:t>
            </a:r>
            <a:r>
              <a:rPr lang="en-US" altLang="ko-KR" dirty="0"/>
              <a:t>. </a:t>
            </a:r>
            <a:r>
              <a:rPr lang="ko-KR" altLang="en-US" dirty="0"/>
              <a:t>이는 가스 검침에 대한 소비자들의 신뢰도 하락으로 이어집니다</a:t>
            </a:r>
            <a:r>
              <a:rPr lang="en-US" altLang="ko-KR" dirty="0"/>
              <a:t>. </a:t>
            </a:r>
            <a:r>
              <a:rPr lang="ko-KR" altLang="en-US" dirty="0"/>
              <a:t>그래서 최소한 현 시스템의 정확도</a:t>
            </a:r>
            <a:r>
              <a:rPr lang="en-US" altLang="ko-KR" dirty="0"/>
              <a:t>(</a:t>
            </a:r>
            <a:r>
              <a:rPr lang="ko-KR" altLang="en-US" dirty="0"/>
              <a:t>약</a:t>
            </a:r>
            <a:r>
              <a:rPr lang="en-US" altLang="ko-KR" dirty="0"/>
              <a:t>98%) </a:t>
            </a:r>
            <a:r>
              <a:rPr lang="ko-KR" altLang="en-US" dirty="0"/>
              <a:t>이상인 </a:t>
            </a:r>
            <a:r>
              <a:rPr lang="en-US" altLang="ko-KR" dirty="0"/>
              <a:t>100%</a:t>
            </a:r>
            <a:r>
              <a:rPr lang="ko-KR" altLang="en-US" dirty="0"/>
              <a:t>에 근접한 정확도는 신뢰도 상승에도 도움을 줄 것이라고 판단됩니다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48168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가장 강조하셨던 차별성에 대한 부분입니다</a:t>
            </a:r>
            <a:r>
              <a:rPr lang="en-US" altLang="ko-KR" dirty="0"/>
              <a:t>. </a:t>
            </a:r>
            <a:r>
              <a:rPr lang="ko-KR" altLang="en-US" dirty="0"/>
              <a:t>기존의 것과 어떤 차이가 있는지</a:t>
            </a:r>
            <a:r>
              <a:rPr lang="en-US" altLang="ko-KR" dirty="0"/>
              <a:t> </a:t>
            </a:r>
            <a:r>
              <a:rPr lang="ko-KR" altLang="en-US" dirty="0"/>
              <a:t>보강해오라고 하셨고</a:t>
            </a:r>
            <a:r>
              <a:rPr lang="en-US" altLang="ko-KR" dirty="0"/>
              <a:t>, </a:t>
            </a:r>
            <a:r>
              <a:rPr lang="ko-KR" altLang="en-US" dirty="0"/>
              <a:t>추가적으로</a:t>
            </a:r>
            <a:r>
              <a:rPr lang="en-US" altLang="ko-KR" dirty="0"/>
              <a:t> </a:t>
            </a:r>
            <a:r>
              <a:rPr lang="ko-KR" altLang="en-US" dirty="0"/>
              <a:t>스마트 계량기와 비교해서 매력이 없어 보인다는 말씀을 하셨습니다</a:t>
            </a:r>
            <a:r>
              <a:rPr lang="en-US" altLang="ko-KR" dirty="0"/>
              <a:t>. </a:t>
            </a:r>
            <a:r>
              <a:rPr lang="ko-KR" altLang="en-US" dirty="0"/>
              <a:t>그래서 차별성에 대한 근거를 보강하여 프로젝트 주제의 타당성을 올리고자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00541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생각하는 프로젝트의 차별성은 다음과 같이 </a:t>
            </a:r>
            <a:r>
              <a:rPr lang="en-US" altLang="ko-KR" dirty="0"/>
              <a:t>3</a:t>
            </a:r>
            <a:r>
              <a:rPr lang="ko-KR" altLang="en-US" dirty="0"/>
              <a:t>가지 입니다</a:t>
            </a:r>
            <a:r>
              <a:rPr lang="en-US" altLang="ko-KR" dirty="0"/>
              <a:t>. </a:t>
            </a:r>
            <a:r>
              <a:rPr lang="ko-KR" altLang="en-US" dirty="0"/>
              <a:t>첫 번째는 호환성 좋다는 점</a:t>
            </a:r>
            <a:r>
              <a:rPr lang="en-US" altLang="ko-KR" dirty="0"/>
              <a:t>, </a:t>
            </a:r>
            <a:r>
              <a:rPr lang="ko-KR" altLang="en-US" dirty="0"/>
              <a:t>두 번째는 유효성 검증 및 원활한 민원 해결이 가능하다는 점</a:t>
            </a:r>
            <a:r>
              <a:rPr lang="en-US" altLang="ko-KR" dirty="0"/>
              <a:t>, </a:t>
            </a:r>
            <a:r>
              <a:rPr lang="ko-KR" altLang="en-US" dirty="0"/>
              <a:t>세 번째는 현 시스템에서 </a:t>
            </a:r>
            <a:r>
              <a:rPr lang="ko-KR" altLang="en-US" dirty="0" err="1"/>
              <a:t>지능형원격검침</a:t>
            </a:r>
            <a:r>
              <a:rPr lang="ko-KR" altLang="en-US" dirty="0"/>
              <a:t> 시스템으로 나아가는 그 과도기에 발생하는 문제점을 해결한다는 점입니다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4E036-F132-4506-931F-F581B39FABC2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6829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05D33-5040-4C7D-A701-E3CC5C82B41C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605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1248-B036-4C65-9AF8-584918AF15C3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204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35C2-9905-4EA5-ADF9-FACD6693FC2F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029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0289D-B708-4C8A-9D95-F4DDF4094096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534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17EE0-5339-4158-91A7-54E8C83FC84F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07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F686-CB06-49B7-8304-056FB7755012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6070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51D89-D5E2-433A-821C-EADD64D4BEC8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397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39663-552A-42C0-B76A-6B24C32B9641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296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D29E3-8235-4504-A92D-ADF45611D267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827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E92D3-F277-40C4-91B4-682C013570D5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825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5A728-D50A-4360-AE21-0586325BCD88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132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BCEAE-6FEC-4E7A-B6C5-02448954A277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EE958-5079-4060-8DCC-27BBD94CE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12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hyperlink" Target="https://github.com/yourequiremorecitygas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orld.taobao.com/?pos=1&amp;acm=lb-zebra-243267-2087055.1003.1.1861105_0&amp;scm=1003.1.lb-zebra-243267-2087055.OTHER_14955595025821_1861105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orld.taobao.com/?pos=1&amp;acm=lb-zebra-243267-2087055.1003.1.1861105_0&amp;scm=1003.1.lb-zebra-243267-2087055.OTHER_14955595025821_1861105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orld.taobao.com/?pos=1&amp;acm=lb-zebra-243267-2087055.1003.1.1861105_0&amp;scm=1003.1.lb-zebra-243267-2087055.OTHER_14955595025821_1861105" TargetMode="Externa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7521C3B-9A16-4774-B591-77EDC5DC50AD}"/>
              </a:ext>
            </a:extLst>
          </p:cNvPr>
          <p:cNvSpPr/>
          <p:nvPr/>
        </p:nvSpPr>
        <p:spPr>
          <a:xfrm>
            <a:off x="0" y="0"/>
            <a:ext cx="12192000" cy="4614975"/>
          </a:xfrm>
          <a:prstGeom prst="rect">
            <a:avLst/>
          </a:prstGeom>
          <a:blipFill dpi="0" rotWithShape="1"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57694" y="1487324"/>
            <a:ext cx="42675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err="1">
                <a:solidFill>
                  <a:schemeClr val="bg1"/>
                </a:solidFill>
                <a:latin typeface="Kostar" panose="02020601020101020101" pitchFamily="18" charset="-127"/>
                <a:ea typeface="Kostar" panose="02020601020101020101" pitchFamily="18" charset="-127"/>
              </a:rPr>
              <a:t>캡스톤</a:t>
            </a:r>
            <a:r>
              <a:rPr lang="ko-KR" altLang="en-US" sz="4400" b="1" dirty="0">
                <a:solidFill>
                  <a:schemeClr val="bg1"/>
                </a:solidFill>
                <a:latin typeface="Kostar" panose="02020601020101020101" pitchFamily="18" charset="-127"/>
                <a:ea typeface="Kostar" panose="02020601020101020101" pitchFamily="18" charset="-127"/>
              </a:rPr>
              <a:t> 디자인 </a:t>
            </a:r>
            <a:r>
              <a:rPr lang="en-US" altLang="ko-KR" sz="4400" b="1" dirty="0">
                <a:solidFill>
                  <a:schemeClr val="bg1"/>
                </a:solidFill>
                <a:latin typeface="Kostar" panose="02020601020101020101" pitchFamily="18" charset="-127"/>
                <a:ea typeface="Kostar" panose="02020601020101020101" pitchFamily="18" charset="-127"/>
              </a:rPr>
              <a:t>(2)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7694" y="4855543"/>
            <a:ext cx="3709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>
                <a:latin typeface="Kostar" panose="02020601020101020101" pitchFamily="18" charset="-127"/>
                <a:ea typeface="Kostar" panose="02020601020101020101" pitchFamily="18" charset="-127"/>
              </a:rPr>
              <a:t>팀명</a:t>
            </a:r>
            <a:r>
              <a:rPr lang="ko-KR" altLang="en-US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 </a:t>
            </a:r>
            <a:r>
              <a:rPr lang="en-US" altLang="ko-KR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: </a:t>
            </a:r>
            <a:r>
              <a:rPr lang="en-US" altLang="ko-KR" sz="2000" dirty="0">
                <a:latin typeface="Kostar" panose="02020601020101020101" pitchFamily="18" charset="-127"/>
                <a:ea typeface="Kostar" panose="02020601020101020101" pitchFamily="18" charset="-127"/>
              </a:rPr>
              <a:t>you require more city gas</a:t>
            </a:r>
            <a:endParaRPr lang="ko-KR" alt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6430D9-3A32-46E0-BCAB-5546186931EB}"/>
              </a:ext>
            </a:extLst>
          </p:cNvPr>
          <p:cNvSpPr txBox="1"/>
          <p:nvPr/>
        </p:nvSpPr>
        <p:spPr>
          <a:xfrm>
            <a:off x="9042659" y="5717906"/>
            <a:ext cx="28055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</a:rPr>
              <a:t>20145034 </a:t>
            </a:r>
            <a:r>
              <a:rPr lang="ko-KR" altLang="en-US" dirty="0">
                <a:latin typeface="Kostar" panose="02020601020101020101" pitchFamily="18" charset="-127"/>
                <a:ea typeface="Kostar" panose="02020601020101020101" pitchFamily="18" charset="-127"/>
              </a:rPr>
              <a:t>홍성현</a:t>
            </a:r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</a:rPr>
              <a:t>(</a:t>
            </a:r>
            <a:r>
              <a:rPr lang="ko-KR" altLang="en-US" dirty="0">
                <a:latin typeface="Kostar" panose="02020601020101020101" pitchFamily="18" charset="-127"/>
                <a:ea typeface="Kostar" panose="02020601020101020101" pitchFamily="18" charset="-127"/>
              </a:rPr>
              <a:t>발표자</a:t>
            </a:r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</a:rPr>
              <a:t>)</a:t>
            </a:r>
          </a:p>
          <a:p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</a:rPr>
              <a:t>20146290 </a:t>
            </a:r>
            <a:r>
              <a:rPr lang="ko-KR" altLang="en-US" dirty="0">
                <a:latin typeface="Kostar" panose="02020601020101020101" pitchFamily="18" charset="-127"/>
                <a:ea typeface="Kostar" panose="02020601020101020101" pitchFamily="18" charset="-127"/>
              </a:rPr>
              <a:t>김성민</a:t>
            </a:r>
            <a:endParaRPr lang="en-US" altLang="ko-KR" dirty="0">
              <a:latin typeface="Kostar" panose="02020601020101020101" pitchFamily="18" charset="-127"/>
              <a:ea typeface="Kostar" panose="02020601020101020101" pitchFamily="18" charset="-127"/>
            </a:endParaRPr>
          </a:p>
          <a:p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</a:rPr>
              <a:t>20142921 </a:t>
            </a:r>
            <a:r>
              <a:rPr lang="ko-KR" altLang="en-US" dirty="0">
                <a:latin typeface="Kostar" panose="02020601020101020101" pitchFamily="18" charset="-127"/>
                <a:ea typeface="Kostar" panose="02020601020101020101" pitchFamily="18" charset="-127"/>
              </a:rPr>
              <a:t>이승현</a:t>
            </a:r>
            <a:endParaRPr lang="en-US" altLang="ko-KR" dirty="0">
              <a:latin typeface="Kostar" panose="02020601020101020101" pitchFamily="18" charset="-127"/>
              <a:ea typeface="Kostar" panose="02020601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938E93-FA86-438B-B195-233804385701}"/>
              </a:ext>
            </a:extLst>
          </p:cNvPr>
          <p:cNvSpPr txBox="1"/>
          <p:nvPr/>
        </p:nvSpPr>
        <p:spPr>
          <a:xfrm>
            <a:off x="757694" y="5320646"/>
            <a:ext cx="1944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2</a:t>
            </a:r>
            <a:r>
              <a:rPr lang="ko-KR" altLang="en-US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조 </a:t>
            </a:r>
            <a:r>
              <a:rPr lang="en-US" altLang="ko-KR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3</a:t>
            </a:r>
            <a:r>
              <a:rPr lang="ko-KR" altLang="en-US" sz="2000" b="1" dirty="0">
                <a:latin typeface="Kostar" panose="02020601020101020101" pitchFamily="18" charset="-127"/>
                <a:ea typeface="Kostar" panose="02020601020101020101" pitchFamily="18" charset="-127"/>
              </a:rPr>
              <a:t>주차 발표</a:t>
            </a:r>
            <a:endParaRPr lang="en-US" altLang="ko-KR" sz="2000" b="1" dirty="0">
              <a:latin typeface="Kostar" panose="02020601020101020101" pitchFamily="18" charset="-127"/>
              <a:ea typeface="Kostar" panose="02020601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CB3626-D650-47D4-9951-467FD68873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94" y="5785749"/>
            <a:ext cx="434354" cy="43435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8146F4D-80EB-4C9F-BC04-C7A72FFCD0C6}"/>
              </a:ext>
            </a:extLst>
          </p:cNvPr>
          <p:cNvSpPr/>
          <p:nvPr/>
        </p:nvSpPr>
        <p:spPr>
          <a:xfrm>
            <a:off x="1192048" y="5806769"/>
            <a:ext cx="4616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Kostar" panose="02020601020101020101" pitchFamily="18" charset="-127"/>
                <a:ea typeface="Kostar" panose="02020601020101020101" pitchFamily="18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https://github.com/yourequiremorecitygas</a:t>
            </a:r>
            <a:endParaRPr lang="ko-KR" altLang="en-US" dirty="0">
              <a:latin typeface="Kostar" panose="02020601020101020101" pitchFamily="18" charset="-127"/>
              <a:ea typeface="Kostar" panose="02020601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2D2487C-AAAD-4906-98E7-50B2BC71D3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657" y="1676067"/>
            <a:ext cx="2370318" cy="175293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8FE69C6-539A-4A41-B1A1-9223C291AC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65818">
            <a:off x="10680916" y="3776051"/>
            <a:ext cx="547680" cy="54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40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79207-1A35-4518-909D-004B95F8F6A8}"/>
              </a:ext>
            </a:extLst>
          </p:cNvPr>
          <p:cNvSpPr txBox="1"/>
          <p:nvPr/>
        </p:nvSpPr>
        <p:spPr>
          <a:xfrm>
            <a:off x="677120" y="1342167"/>
            <a:ext cx="1982953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호환성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38DEF96-6DB1-4158-9CD7-01E717FDABA0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52008CD-4742-4630-AD7C-728AE54DB5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227714-0EB2-43C9-AA6A-399FB07ABE48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F8D6E51-2318-4185-852A-6245C66AC887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0C7EF03-8863-4615-AEB3-7261DCA60E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3105658"/>
              </p:ext>
            </p:extLst>
          </p:nvPr>
        </p:nvGraphicFramePr>
        <p:xfrm>
          <a:off x="684924" y="2064202"/>
          <a:ext cx="10822152" cy="45452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05538">
                  <a:extLst>
                    <a:ext uri="{9D8B030D-6E8A-4147-A177-3AD203B41FA5}">
                      <a16:colId xmlns:a16="http://schemas.microsoft.com/office/drawing/2014/main" val="2989844510"/>
                    </a:ext>
                  </a:extLst>
                </a:gridCol>
                <a:gridCol w="2705538">
                  <a:extLst>
                    <a:ext uri="{9D8B030D-6E8A-4147-A177-3AD203B41FA5}">
                      <a16:colId xmlns:a16="http://schemas.microsoft.com/office/drawing/2014/main" val="3246709723"/>
                    </a:ext>
                  </a:extLst>
                </a:gridCol>
                <a:gridCol w="2705538">
                  <a:extLst>
                    <a:ext uri="{9D8B030D-6E8A-4147-A177-3AD203B41FA5}">
                      <a16:colId xmlns:a16="http://schemas.microsoft.com/office/drawing/2014/main" val="2349744413"/>
                    </a:ext>
                  </a:extLst>
                </a:gridCol>
                <a:gridCol w="2705538">
                  <a:extLst>
                    <a:ext uri="{9D8B030D-6E8A-4147-A177-3AD203B41FA5}">
                      <a16:colId xmlns:a16="http://schemas.microsoft.com/office/drawing/2014/main" val="714515689"/>
                    </a:ext>
                  </a:extLst>
                </a:gridCol>
              </a:tblGrid>
              <a:tr h="339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모델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주요기능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수요량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주요수요처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134545"/>
                  </a:ext>
                </a:extLst>
              </a:tr>
              <a:tr h="339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기계식계량기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기계식 미터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88%</a:t>
                      </a:r>
                      <a:endParaRPr lang="ko-KR" altLang="en-US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일반가정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620301"/>
                  </a:ext>
                </a:extLst>
              </a:tr>
              <a:tr h="529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외부 연동형 계량기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고감도 리드스위치</a:t>
                      </a:r>
                      <a:b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</a:b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Pulse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신호 연동 </a:t>
                      </a: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Port</a:t>
                      </a:r>
                      <a:endParaRPr lang="ko-KR" altLang="en-US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12%</a:t>
                      </a:r>
                      <a:endParaRPr lang="ko-KR" altLang="en-US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일반요청가정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193261"/>
                  </a:ext>
                </a:extLst>
              </a:tr>
              <a:tr h="7528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전자식계량기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LCD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표시장치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 DCPLC/485</a:t>
                      </a: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 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자가진단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아파트</a:t>
                      </a:r>
                      <a:b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</a:br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 err="1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오피스텔등</a:t>
                      </a:r>
                      <a:b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</a:br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공동주택용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64727"/>
                  </a:ext>
                </a:extLst>
              </a:tr>
              <a:tr h="9758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누출점검용</a:t>
                      </a:r>
                      <a:b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</a:b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가스계량기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LCD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표시장치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DCPLC/485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자가진단</a:t>
                      </a: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기능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가스누출 감지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 err="1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음폐가스배관용</a:t>
                      </a:r>
                      <a:endParaRPr lang="ko-KR" altLang="en-US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774708"/>
                  </a:ext>
                </a:extLst>
              </a:tr>
              <a:tr h="11989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다기능</a:t>
                      </a:r>
                      <a:b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</a:b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계량기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LCD 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표시장치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DCPLC/485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자가진단 기능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400" dirty="0" err="1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가스누설검지</a:t>
                      </a: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차단</a:t>
                      </a:r>
                      <a:endParaRPr lang="en-US" altLang="ko-KR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가스공급자 강제 차단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- </a:t>
                      </a:r>
                      <a:r>
                        <a:rPr lang="ko-KR" altLang="en-US" sz="1600" dirty="0" err="1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음폐가스배관용</a:t>
                      </a:r>
                      <a:endParaRPr lang="ko-KR" altLang="en-US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93059"/>
                  </a:ext>
                </a:extLst>
              </a:tr>
              <a:tr h="339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합계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100%</a:t>
                      </a:r>
                      <a:endParaRPr lang="ko-KR" altLang="en-US" sz="1600" b="1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6490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6338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EA8700E-2AFD-414A-9EC2-AD2E5DF457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912" y="2274300"/>
            <a:ext cx="5210175" cy="398145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969A60B2-7BEE-41DF-8354-7BED80BB529A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EF3CC7B-79ED-4F2D-91DD-DD6DC3FA72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E8210FB-354A-4681-9596-D59B8230904F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21C075D-ADBB-4915-8688-2FADE1D8AE07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FB1B2C-F738-4D3B-9A06-4E93AB24491E}"/>
              </a:ext>
            </a:extLst>
          </p:cNvPr>
          <p:cNvSpPr txBox="1"/>
          <p:nvPr/>
        </p:nvSpPr>
        <p:spPr>
          <a:xfrm>
            <a:off x="677120" y="1342167"/>
            <a:ext cx="1982953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호환성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2991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0A4FBE3-7CCD-481A-B6A7-A335EC1B9043}"/>
              </a:ext>
            </a:extLst>
          </p:cNvPr>
          <p:cNvGrpSpPr/>
          <p:nvPr/>
        </p:nvGrpSpPr>
        <p:grpSpPr>
          <a:xfrm>
            <a:off x="2576760" y="2247293"/>
            <a:ext cx="6899930" cy="4168246"/>
            <a:chOff x="2783913" y="2247293"/>
            <a:chExt cx="6899930" cy="4168246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B127A46-9F67-4FA1-A857-7A403291EA3B}"/>
                </a:ext>
              </a:extLst>
            </p:cNvPr>
            <p:cNvGrpSpPr/>
            <p:nvPr/>
          </p:nvGrpSpPr>
          <p:grpSpPr>
            <a:xfrm>
              <a:off x="2783913" y="2247293"/>
              <a:ext cx="3211599" cy="4168246"/>
              <a:chOff x="1858339" y="1973297"/>
              <a:chExt cx="3555324" cy="4614357"/>
            </a:xfrm>
          </p:grpSpPr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A047FA85-7A83-450B-A5B6-9CEC0AC93D6C}"/>
                  </a:ext>
                </a:extLst>
              </p:cNvPr>
              <p:cNvGrpSpPr/>
              <p:nvPr/>
            </p:nvGrpSpPr>
            <p:grpSpPr>
              <a:xfrm>
                <a:off x="1858339" y="1973297"/>
                <a:ext cx="3555324" cy="4614357"/>
                <a:chOff x="1858339" y="1887471"/>
                <a:chExt cx="3555324" cy="4614357"/>
              </a:xfrm>
            </p:grpSpPr>
            <p:pic>
              <p:nvPicPr>
                <p:cNvPr id="20" name="그림 19">
                  <a:extLst>
                    <a:ext uri="{FF2B5EF4-FFF2-40B4-BE49-F238E27FC236}">
                      <a16:creationId xmlns:a16="http://schemas.microsoft.com/office/drawing/2014/main" id="{B356854F-39A3-4C4D-A9B0-EA335567F61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858339" y="1887471"/>
                  <a:ext cx="3555324" cy="4614357"/>
                </a:xfrm>
                <a:prstGeom prst="rect">
                  <a:avLst/>
                </a:prstGeom>
              </p:spPr>
            </p:pic>
            <p:sp>
              <p:nvSpPr>
                <p:cNvPr id="21" name="사각형: 둥근 모서리 20">
                  <a:extLst>
                    <a:ext uri="{FF2B5EF4-FFF2-40B4-BE49-F238E27FC236}">
                      <a16:creationId xmlns:a16="http://schemas.microsoft.com/office/drawing/2014/main" id="{418F8EC3-E78D-4B0F-8C1C-01E409F6D12A}"/>
                    </a:ext>
                  </a:extLst>
                </p:cNvPr>
                <p:cNvSpPr/>
                <p:nvPr/>
              </p:nvSpPr>
              <p:spPr>
                <a:xfrm>
                  <a:off x="2570348" y="2296170"/>
                  <a:ext cx="2165131" cy="1116759"/>
                </a:xfrm>
                <a:prstGeom prst="roundRect">
                  <a:avLst/>
                </a:prstGeom>
                <a:solidFill>
                  <a:srgbClr val="FFD966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18066E2-8017-40D7-805B-04F85EE2AEEA}"/>
                  </a:ext>
                </a:extLst>
              </p:cNvPr>
              <p:cNvSpPr txBox="1"/>
              <p:nvPr/>
            </p:nvSpPr>
            <p:spPr>
              <a:xfrm>
                <a:off x="3167234" y="2690646"/>
                <a:ext cx="943648" cy="52322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b="1" spc="-15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모듈</a:t>
                </a:r>
                <a:endPara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8ACEA04-146C-4DD0-A595-1B58DFE6968B}"/>
                </a:ext>
              </a:extLst>
            </p:cNvPr>
            <p:cNvGrpSpPr/>
            <p:nvPr/>
          </p:nvGrpSpPr>
          <p:grpSpPr>
            <a:xfrm>
              <a:off x="6320330" y="3043423"/>
              <a:ext cx="3363513" cy="2905976"/>
              <a:chOff x="6320328" y="2711219"/>
              <a:chExt cx="3363513" cy="2905976"/>
            </a:xfrm>
          </p:grpSpPr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435D062C-147D-4885-8EB4-9F15DF3B50C9}"/>
                  </a:ext>
                </a:extLst>
              </p:cNvPr>
              <p:cNvSpPr/>
              <p:nvPr/>
            </p:nvSpPr>
            <p:spPr>
              <a:xfrm>
                <a:off x="8313875" y="2711219"/>
                <a:ext cx="1369966" cy="751501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A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사</a:t>
                </a:r>
              </a:p>
            </p:txBody>
          </p:sp>
          <p:sp>
            <p:nvSpPr>
              <p:cNvPr id="23" name="사각형: 둥근 모서리 22">
                <a:extLst>
                  <a:ext uri="{FF2B5EF4-FFF2-40B4-BE49-F238E27FC236}">
                    <a16:creationId xmlns:a16="http://schemas.microsoft.com/office/drawing/2014/main" id="{787F165B-323D-4691-85E3-BBB336D5988B}"/>
                  </a:ext>
                </a:extLst>
              </p:cNvPr>
              <p:cNvSpPr/>
              <p:nvPr/>
            </p:nvSpPr>
            <p:spPr>
              <a:xfrm>
                <a:off x="8313875" y="3788457"/>
                <a:ext cx="1369966" cy="751501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B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사</a:t>
                </a:r>
              </a:p>
            </p:txBody>
          </p:sp>
          <p:sp>
            <p:nvSpPr>
              <p:cNvPr id="24" name="사각형: 둥근 모서리 23">
                <a:extLst>
                  <a:ext uri="{FF2B5EF4-FFF2-40B4-BE49-F238E27FC236}">
                    <a16:creationId xmlns:a16="http://schemas.microsoft.com/office/drawing/2014/main" id="{B2B5B990-8F5D-4232-B448-5EC25FB8CA09}"/>
                  </a:ext>
                </a:extLst>
              </p:cNvPr>
              <p:cNvSpPr/>
              <p:nvPr/>
            </p:nvSpPr>
            <p:spPr>
              <a:xfrm>
                <a:off x="8313875" y="4865694"/>
                <a:ext cx="1369966" cy="751501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C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사</a:t>
                </a:r>
              </a:p>
            </p:txBody>
          </p:sp>
          <p:sp>
            <p:nvSpPr>
              <p:cNvPr id="4" name="화살표: 왼쪽/오른쪽 3">
                <a:extLst>
                  <a:ext uri="{FF2B5EF4-FFF2-40B4-BE49-F238E27FC236}">
                    <a16:creationId xmlns:a16="http://schemas.microsoft.com/office/drawing/2014/main" id="{1226DF1F-B4AF-4482-A4A0-13F9706184A6}"/>
                  </a:ext>
                </a:extLst>
              </p:cNvPr>
              <p:cNvSpPr/>
              <p:nvPr/>
            </p:nvSpPr>
            <p:spPr>
              <a:xfrm>
                <a:off x="6320330" y="2815135"/>
                <a:ext cx="1544887" cy="543670"/>
              </a:xfrm>
              <a:prstGeom prst="leftRightArrow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화살표: 왼쪽/오른쪽 24">
                <a:extLst>
                  <a:ext uri="{FF2B5EF4-FFF2-40B4-BE49-F238E27FC236}">
                    <a16:creationId xmlns:a16="http://schemas.microsoft.com/office/drawing/2014/main" id="{7E309DC5-B557-42BB-A50F-FFE0BEADA86B}"/>
                  </a:ext>
                </a:extLst>
              </p:cNvPr>
              <p:cNvSpPr/>
              <p:nvPr/>
            </p:nvSpPr>
            <p:spPr>
              <a:xfrm>
                <a:off x="6320329" y="3892372"/>
                <a:ext cx="1544887" cy="543670"/>
              </a:xfrm>
              <a:prstGeom prst="leftRightArrow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화살표: 왼쪽/오른쪽 25">
                <a:extLst>
                  <a:ext uri="{FF2B5EF4-FFF2-40B4-BE49-F238E27FC236}">
                    <a16:creationId xmlns:a16="http://schemas.microsoft.com/office/drawing/2014/main" id="{7E303C9B-589E-4AF3-8B94-0EEF6CFEF008}"/>
                  </a:ext>
                </a:extLst>
              </p:cNvPr>
              <p:cNvSpPr/>
              <p:nvPr/>
            </p:nvSpPr>
            <p:spPr>
              <a:xfrm>
                <a:off x="6320328" y="4969610"/>
                <a:ext cx="1544887" cy="543670"/>
              </a:xfrm>
              <a:prstGeom prst="leftRightArrow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F25035A-89D1-4668-85CD-ED20953FD5D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DF5F13B7-4A63-40CD-A7FB-FAD7722035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7009E97-99AA-4337-BC15-5199D17757B5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ADE5096-E851-4B01-946B-227D54B5F723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8EC566-8281-43AC-A993-487BABE3DAD2}"/>
              </a:ext>
            </a:extLst>
          </p:cNvPr>
          <p:cNvSpPr txBox="1"/>
          <p:nvPr/>
        </p:nvSpPr>
        <p:spPr>
          <a:xfrm>
            <a:off x="677120" y="1342167"/>
            <a:ext cx="1982953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호환성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7222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C3B6C30-0FA5-4ECE-8548-E8F51A6126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27" y="3371848"/>
            <a:ext cx="3657600" cy="17145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9B7A4B7-D382-4A12-A0BC-25286FEFE248}"/>
              </a:ext>
            </a:extLst>
          </p:cNvPr>
          <p:cNvSpPr txBox="1"/>
          <p:nvPr/>
        </p:nvSpPr>
        <p:spPr>
          <a:xfrm>
            <a:off x="5308528" y="3967488"/>
            <a:ext cx="674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VS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5D61481-38E9-4CC4-B31A-99DEF19EFC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465" y="2238373"/>
            <a:ext cx="5210175" cy="398145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49D8A2B0-4026-452D-9C62-13D80A2D5099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6063675-4B8F-492A-835F-B0BDE9B2D5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786B134-E46E-4693-9E79-EF0F200602FC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28226FC-7A37-45BE-ADF6-0D93503AA766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243E76-5364-4509-826D-6061ECAB0872}"/>
              </a:ext>
            </a:extLst>
          </p:cNvPr>
          <p:cNvSpPr txBox="1"/>
          <p:nvPr/>
        </p:nvSpPr>
        <p:spPr>
          <a:xfrm>
            <a:off x="644156" y="1390723"/>
            <a:ext cx="5351356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유효성 검증 및 원활한 민원 해결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3503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79207-1A35-4518-909D-004B95F8F6A8}"/>
              </a:ext>
            </a:extLst>
          </p:cNvPr>
          <p:cNvSpPr txBox="1"/>
          <p:nvPr/>
        </p:nvSpPr>
        <p:spPr>
          <a:xfrm>
            <a:off x="566283" y="1393726"/>
            <a:ext cx="8037390" cy="523220"/>
          </a:xfrm>
          <a:prstGeom prst="rect">
            <a:avLst/>
          </a:prstGeom>
          <a:solidFill>
            <a:srgbClr val="9DC3E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 시스템 </a:t>
            </a:r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지능형 원격검침 시스템 과도기 문제 해결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18F1AB8-E7AB-4159-9ABF-34B83C56DDE6}"/>
              </a:ext>
            </a:extLst>
          </p:cNvPr>
          <p:cNvSpPr/>
          <p:nvPr/>
        </p:nvSpPr>
        <p:spPr>
          <a:xfrm>
            <a:off x="990254" y="2587336"/>
            <a:ext cx="2465200" cy="12075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spc="-150" dirty="0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미적용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E3417027-2EA8-434C-8222-E5F7109BAB38}"/>
              </a:ext>
            </a:extLst>
          </p:cNvPr>
          <p:cNvSpPr/>
          <p:nvPr/>
        </p:nvSpPr>
        <p:spPr>
          <a:xfrm>
            <a:off x="3577215" y="2889784"/>
            <a:ext cx="987136" cy="602673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F6FDA81-A24D-4D45-9E3E-3916FB624236}"/>
              </a:ext>
            </a:extLst>
          </p:cNvPr>
          <p:cNvSpPr/>
          <p:nvPr/>
        </p:nvSpPr>
        <p:spPr>
          <a:xfrm>
            <a:off x="4686112" y="2587334"/>
            <a:ext cx="2919844" cy="120757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spc="-150" dirty="0" err="1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자동원격검침</a:t>
            </a:r>
            <a:r>
              <a:rPr lang="en-US" altLang="ko-KR" sz="2800" b="1" spc="-150" dirty="0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(AMR)</a:t>
            </a:r>
            <a:endParaRPr lang="ko-KR" altLang="en-US" sz="2800" b="1" spc="-150" dirty="0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7FDE37CE-0416-45CC-A113-7B66B7C368D6}"/>
              </a:ext>
            </a:extLst>
          </p:cNvPr>
          <p:cNvSpPr/>
          <p:nvPr/>
        </p:nvSpPr>
        <p:spPr>
          <a:xfrm>
            <a:off x="7727718" y="2889785"/>
            <a:ext cx="987136" cy="602673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C857027-E791-4D7E-BF75-B377C206AFB2}"/>
              </a:ext>
            </a:extLst>
          </p:cNvPr>
          <p:cNvSpPr/>
          <p:nvPr/>
        </p:nvSpPr>
        <p:spPr>
          <a:xfrm>
            <a:off x="8808373" y="2587336"/>
            <a:ext cx="2829442" cy="12075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spc="-150" dirty="0" err="1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지능형원격검침</a:t>
            </a:r>
            <a:r>
              <a:rPr lang="en-US" altLang="ko-KR" sz="2800" b="1" spc="-150" dirty="0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(AMI)</a:t>
            </a:r>
            <a:endParaRPr lang="ko-KR" altLang="en-US" sz="2800" b="1" spc="-150" dirty="0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4DF27CEC-AC74-4B54-9B62-B292E2E43D7F}"/>
              </a:ext>
            </a:extLst>
          </p:cNvPr>
          <p:cNvSpPr/>
          <p:nvPr/>
        </p:nvSpPr>
        <p:spPr>
          <a:xfrm>
            <a:off x="990254" y="4536745"/>
            <a:ext cx="2465200" cy="200544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기계식</a:t>
            </a:r>
            <a:endParaRPr lang="en-US" altLang="ko-KR" sz="2800" b="1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계량기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71A3362D-34C6-4BC2-BC20-5E2453E99323}"/>
              </a:ext>
            </a:extLst>
          </p:cNvPr>
          <p:cNvSpPr/>
          <p:nvPr/>
        </p:nvSpPr>
        <p:spPr>
          <a:xfrm>
            <a:off x="4913434" y="4536745"/>
            <a:ext cx="2465200" cy="200544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기계식</a:t>
            </a:r>
            <a:endParaRPr lang="en-US" altLang="ko-KR" sz="2800" b="1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계량기</a:t>
            </a:r>
            <a:endParaRPr lang="en-US" altLang="ko-KR" sz="2800" b="1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en-US" altLang="ko-KR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+</a:t>
            </a:r>
          </a:p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모듈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EE788C8-AD9E-4FC3-B649-4BD2207B4019}"/>
              </a:ext>
            </a:extLst>
          </p:cNvPr>
          <p:cNvSpPr/>
          <p:nvPr/>
        </p:nvSpPr>
        <p:spPr>
          <a:xfrm>
            <a:off x="8990494" y="4536745"/>
            <a:ext cx="2465200" cy="200544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스마트</a:t>
            </a:r>
            <a:endParaRPr lang="en-US" altLang="ko-KR" sz="2800" b="1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계량기</a:t>
            </a:r>
          </a:p>
        </p:txBody>
      </p: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5875ACE0-D2AF-4AB9-8C74-3600F2349B58}"/>
              </a:ext>
            </a:extLst>
          </p:cNvPr>
          <p:cNvSpPr/>
          <p:nvPr/>
        </p:nvSpPr>
        <p:spPr>
          <a:xfrm>
            <a:off x="1843586" y="3905126"/>
            <a:ext cx="758536" cy="467591"/>
          </a:xfrm>
          <a:prstGeom prst="up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9" name="화살표: 위쪽 18">
            <a:extLst>
              <a:ext uri="{FF2B5EF4-FFF2-40B4-BE49-F238E27FC236}">
                <a16:creationId xmlns:a16="http://schemas.microsoft.com/office/drawing/2014/main" id="{D5C07F60-D3E9-4229-989E-DF693A9C551D}"/>
              </a:ext>
            </a:extLst>
          </p:cNvPr>
          <p:cNvSpPr/>
          <p:nvPr/>
        </p:nvSpPr>
        <p:spPr>
          <a:xfrm>
            <a:off x="5766766" y="3905125"/>
            <a:ext cx="758536" cy="467591"/>
          </a:xfrm>
          <a:prstGeom prst="up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0" name="화살표: 위쪽 19">
            <a:extLst>
              <a:ext uri="{FF2B5EF4-FFF2-40B4-BE49-F238E27FC236}">
                <a16:creationId xmlns:a16="http://schemas.microsoft.com/office/drawing/2014/main" id="{642EC3B5-26F9-446D-AD50-4D428EC95533}"/>
              </a:ext>
            </a:extLst>
          </p:cNvPr>
          <p:cNvSpPr/>
          <p:nvPr/>
        </p:nvSpPr>
        <p:spPr>
          <a:xfrm>
            <a:off x="9843826" y="3965614"/>
            <a:ext cx="758536" cy="467591"/>
          </a:xfrm>
          <a:prstGeom prst="up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DFB760D-E72D-466E-BAF6-3190A9F62EA7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6AFC953-9139-4E33-B36B-7E8DF39C9D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467FB94-15ED-46C3-A03E-09D978768CF7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49859C5-98EF-44A6-A52F-B72545318401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5193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A12D9D8-FF8B-46A4-BF6F-8CCD15AD4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732" y="2110494"/>
            <a:ext cx="7094536" cy="4539689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7A0C60C2-82BB-4DC3-B6E2-7E85A2D97091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C3FC897-186A-45AC-BA97-F5F364E920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64F62E-2CF3-43FC-8BDE-989B514E4C7D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DC24CF7-D2D4-4D4F-8A94-8D0A41E6CE25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F58480-C5D2-4E4E-8D53-BDE613774F81}"/>
              </a:ext>
            </a:extLst>
          </p:cNvPr>
          <p:cNvSpPr txBox="1"/>
          <p:nvPr/>
        </p:nvSpPr>
        <p:spPr>
          <a:xfrm>
            <a:off x="566283" y="1393726"/>
            <a:ext cx="8037390" cy="523220"/>
          </a:xfrm>
          <a:prstGeom prst="rect">
            <a:avLst/>
          </a:prstGeom>
          <a:solidFill>
            <a:srgbClr val="9DC3E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 시스템 </a:t>
            </a:r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지능형 원격검침 시스템 과도기 문제 해결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9731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79207-1A35-4518-909D-004B95F8F6A8}"/>
              </a:ext>
            </a:extLst>
          </p:cNvPr>
          <p:cNvSpPr txBox="1"/>
          <p:nvPr/>
        </p:nvSpPr>
        <p:spPr>
          <a:xfrm>
            <a:off x="990254" y="2713657"/>
            <a:ext cx="10647561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OCR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목표 정확도 </a:t>
            </a:r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100%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근접하게 재설정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FE2484-D1C8-495D-A7A1-E6E703D51B64}"/>
              </a:ext>
            </a:extLst>
          </p:cNvPr>
          <p:cNvSpPr txBox="1"/>
          <p:nvPr/>
        </p:nvSpPr>
        <p:spPr>
          <a:xfrm>
            <a:off x="990254" y="3474513"/>
            <a:ext cx="10647561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어플리케이션 개발 삭제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582FEA3-7077-48B6-85F7-8B0D7A76E1B7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843AF39-A544-4CC8-82BA-17B14F686D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6B898D-F152-4AD3-A60E-C8C0A63CFB5B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주요 변경사항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5147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FCC458B8-047D-485D-8A38-0C6DCCA3DAB2}"/>
              </a:ext>
            </a:extLst>
          </p:cNvPr>
          <p:cNvGrpSpPr/>
          <p:nvPr/>
        </p:nvGrpSpPr>
        <p:grpSpPr>
          <a:xfrm>
            <a:off x="884394" y="1852516"/>
            <a:ext cx="7007732" cy="3927750"/>
            <a:chOff x="520935" y="1757926"/>
            <a:chExt cx="7007732" cy="392775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6209E0B-9C17-4F1E-B759-00796EAB7D73}"/>
                </a:ext>
              </a:extLst>
            </p:cNvPr>
            <p:cNvSpPr txBox="1"/>
            <p:nvPr/>
          </p:nvSpPr>
          <p:spPr>
            <a:xfrm>
              <a:off x="520936" y="1833279"/>
              <a:ext cx="1880488" cy="52322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공통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DAA8E9E-D355-47EC-8CC3-EED4D3B8E4F3}"/>
                </a:ext>
              </a:extLst>
            </p:cNvPr>
            <p:cNvSpPr txBox="1"/>
            <p:nvPr/>
          </p:nvSpPr>
          <p:spPr>
            <a:xfrm>
              <a:off x="520935" y="2974454"/>
              <a:ext cx="1880488" cy="52322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김성민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46C02D2-4C06-483F-A2C5-D39A1B540CA8}"/>
                </a:ext>
              </a:extLst>
            </p:cNvPr>
            <p:cNvSpPr/>
            <p:nvPr/>
          </p:nvSpPr>
          <p:spPr>
            <a:xfrm>
              <a:off x="2605243" y="1757926"/>
              <a:ext cx="4923424" cy="9712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- </a:t>
              </a:r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학습데이터 수집</a:t>
              </a:r>
              <a:endParaRPr lang="en-US" altLang="ko-KR" sz="2000" b="1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- </a:t>
              </a:r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학습데이터 </a:t>
              </a:r>
              <a:r>
                <a:rPr lang="ko-KR" altLang="en-US" sz="2000" b="1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전처리</a:t>
              </a:r>
              <a:endParaRPr lang="en-US" altLang="ko-KR" sz="2000" b="1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F5DC4A0-B7B8-4781-8F99-041656E37D51}"/>
                </a:ext>
              </a:extLst>
            </p:cNvPr>
            <p:cNvSpPr txBox="1"/>
            <p:nvPr/>
          </p:nvSpPr>
          <p:spPr>
            <a:xfrm>
              <a:off x="520935" y="4050712"/>
              <a:ext cx="1880488" cy="5232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홍성현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0E6190F-1A26-40DA-B308-F5DD814E5C0D}"/>
                </a:ext>
              </a:extLst>
            </p:cNvPr>
            <p:cNvSpPr txBox="1"/>
            <p:nvPr/>
          </p:nvSpPr>
          <p:spPr>
            <a:xfrm>
              <a:off x="520935" y="5162456"/>
              <a:ext cx="1880488" cy="5232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이승현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C9688BB-A840-43DF-AA13-AC6879CC8EC4}"/>
                </a:ext>
              </a:extLst>
            </p:cNvPr>
            <p:cNvSpPr/>
            <p:nvPr/>
          </p:nvSpPr>
          <p:spPr>
            <a:xfrm>
              <a:off x="2605243" y="3047163"/>
              <a:ext cx="492342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처리서버 및 결과서버 구현</a:t>
              </a:r>
              <a:endParaRPr lang="en-US" altLang="ko-KR" sz="2000" b="1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F2E747F-2295-4293-AB9B-E47733AE4752}"/>
                </a:ext>
              </a:extLst>
            </p:cNvPr>
            <p:cNvSpPr/>
            <p:nvPr/>
          </p:nvSpPr>
          <p:spPr>
            <a:xfrm>
              <a:off x="2605243" y="4112267"/>
              <a:ext cx="492342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광학 문자 인식</a:t>
              </a:r>
              <a:r>
                <a:rPr lang="en-US" altLang="ko-KR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(OCR)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1C49289-8922-4B32-9E58-3799ED137706}"/>
                </a:ext>
              </a:extLst>
            </p:cNvPr>
            <p:cNvSpPr/>
            <p:nvPr/>
          </p:nvSpPr>
          <p:spPr>
            <a:xfrm>
              <a:off x="2605243" y="5121358"/>
              <a:ext cx="4923424" cy="5062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하드웨어 설계 및 제작 </a:t>
              </a:r>
              <a:r>
                <a:rPr lang="en-US" altLang="ko-KR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/ </a:t>
              </a:r>
              <a:r>
                <a:rPr lang="ko-KR" altLang="en-US" sz="2000" b="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하드웨어 코딩</a:t>
              </a:r>
              <a:endParaRPr lang="en-US" altLang="ko-KR" sz="2000" b="1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4F0A0A2-5B15-4A99-B787-54D88AC49531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AFF2DAA4-32B7-439C-8685-4DC452D8F6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19CDF88-F021-401B-9DC6-816153BC91C5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업무 분담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972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5137150" y="17637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F0224B2-AA7E-4AC9-9E3C-0CBF59979FDA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41F7A7A-45CA-465B-92EE-FAFC5C7A45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678C38F-93F0-44C9-96DD-1A088949762B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계획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7AFC20D-97CC-4E29-AC6F-620F195A4F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212843"/>
              </p:ext>
            </p:extLst>
          </p:nvPr>
        </p:nvGraphicFramePr>
        <p:xfrm>
          <a:off x="531313" y="1290143"/>
          <a:ext cx="11099038" cy="858520"/>
        </p:xfrm>
        <a:graphic>
          <a:graphicData uri="http://schemas.openxmlformats.org/drawingml/2006/table">
            <a:tbl>
              <a:tblPr/>
              <a:tblGrid>
                <a:gridCol w="2965390">
                  <a:extLst>
                    <a:ext uri="{9D8B030D-6E8A-4147-A177-3AD203B41FA5}">
                      <a16:colId xmlns:a16="http://schemas.microsoft.com/office/drawing/2014/main" val="3136781807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82253606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844891844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10778282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92588364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48029979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61646067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896891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003051882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83422576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41474230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60895316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218238124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428374474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946407182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527307550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955648523"/>
                    </a:ext>
                  </a:extLst>
                </a:gridCol>
              </a:tblGrid>
              <a:tr h="304800">
                <a:tc rowSpan="2">
                  <a:txBody>
                    <a:bodyPr/>
                    <a:lstStyle/>
                    <a:p>
                      <a:pPr fontAlgn="t"/>
                      <a:br>
                        <a:rPr lang="ko-KR" altLang="en-US" sz="24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3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4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5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6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60711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6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13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20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27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3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10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17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24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8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15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22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29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5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12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19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22659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F5D51723-5CCB-4B20-926B-6C93871C4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4900" y="1544935"/>
            <a:ext cx="671545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BA8E0AEB-D43E-4191-88F5-78D3D11774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885312"/>
              </p:ext>
            </p:extLst>
          </p:nvPr>
        </p:nvGraphicFramePr>
        <p:xfrm>
          <a:off x="531313" y="2268707"/>
          <a:ext cx="11099032" cy="4254352"/>
        </p:xfrm>
        <a:graphic>
          <a:graphicData uri="http://schemas.openxmlformats.org/drawingml/2006/table">
            <a:tbl>
              <a:tblPr/>
              <a:tblGrid>
                <a:gridCol w="2965395">
                  <a:extLst>
                    <a:ext uri="{9D8B030D-6E8A-4147-A177-3AD203B41FA5}">
                      <a16:colId xmlns:a16="http://schemas.microsoft.com/office/drawing/2014/main" val="1748702594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49971587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517938621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096203305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770111865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622256286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881976499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67415948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942276397"/>
                    </a:ext>
                  </a:extLst>
                </a:gridCol>
                <a:gridCol w="525300">
                  <a:extLst>
                    <a:ext uri="{9D8B030D-6E8A-4147-A177-3AD203B41FA5}">
                      <a16:colId xmlns:a16="http://schemas.microsoft.com/office/drawing/2014/main" val="4248594400"/>
                    </a:ext>
                  </a:extLst>
                </a:gridCol>
                <a:gridCol w="491409">
                  <a:extLst>
                    <a:ext uri="{9D8B030D-6E8A-4147-A177-3AD203B41FA5}">
                      <a16:colId xmlns:a16="http://schemas.microsoft.com/office/drawing/2014/main" val="3675597131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599096842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77553127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358729308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85165143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508368192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079413721"/>
                    </a:ext>
                  </a:extLst>
                </a:gridCol>
              </a:tblGrid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제안서 작성 및 발표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중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간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데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모</a:t>
                      </a:r>
                      <a:endParaRPr lang="ko-KR" altLang="en-US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/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중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간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고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사</a:t>
                      </a:r>
                      <a:endParaRPr lang="ko-KR" altLang="en-US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종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데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모</a:t>
                      </a: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</a:t>
                      </a:r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종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리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포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 err="1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트</a:t>
                      </a:r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/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기</a:t>
                      </a:r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말</a:t>
                      </a:r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고</a:t>
                      </a:r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사</a:t>
                      </a: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86495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프로젝트 계획 개선 </a:t>
                      </a:r>
                      <a:endParaRPr lang="ko-KR" altLang="en-US" sz="1200" b="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rtl="0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및 제안서 수정</a:t>
                      </a:r>
                      <a:endParaRPr lang="ko-KR" altLang="en-US" sz="1200" b="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491675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학습 데이터 수집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468301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학습 데이터 </a:t>
                      </a:r>
                      <a:r>
                        <a:rPr lang="ko-KR" altLang="en-US" sz="12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전처리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7152772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하드웨어 설계 및 부품 구매</a:t>
                      </a:r>
                      <a:b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</a:br>
                      <a:r>
                        <a:rPr lang="en-US" altLang="ko-KR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(</a:t>
                      </a:r>
                      <a:r>
                        <a:rPr lang="ko-KR" altLang="en-US" sz="12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리비전</a:t>
                      </a:r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 포함</a:t>
                      </a:r>
                      <a:r>
                        <a:rPr lang="en-US" altLang="ko-KR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)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058378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결과서버와 처리서버 통신 프로토콜 설계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588974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결과서버 구축 및 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결과 표시 기능 구현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15423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문자인식</a:t>
                      </a:r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(OCR) </a:t>
                      </a: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구현</a:t>
                      </a: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115396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카메라 기능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(Camera + LED) 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구현 및 테스트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612029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처리서버 구축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fontAlgn="t"/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5314515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88E3A6A3-ED6B-4A53-AAC4-13EC8ACBC23F}"/>
              </a:ext>
            </a:extLst>
          </p:cNvPr>
          <p:cNvSpPr/>
          <p:nvPr/>
        </p:nvSpPr>
        <p:spPr>
          <a:xfrm>
            <a:off x="4012602" y="1624405"/>
            <a:ext cx="505610" cy="4898654"/>
          </a:xfrm>
          <a:prstGeom prst="rect">
            <a:avLst/>
          </a:prstGeom>
          <a:solidFill>
            <a:srgbClr val="FF0000">
              <a:alpha val="12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896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5137150" y="17637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F0224B2-AA7E-4AC9-9E3C-0CBF59979FDA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41F7A7A-45CA-465B-92EE-FAFC5C7A45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678C38F-93F0-44C9-96DD-1A088949762B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계획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7AFC20D-97CC-4E29-AC6F-620F195A4F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8049774"/>
              </p:ext>
            </p:extLst>
          </p:nvPr>
        </p:nvGraphicFramePr>
        <p:xfrm>
          <a:off x="531313" y="1290143"/>
          <a:ext cx="11099038" cy="858520"/>
        </p:xfrm>
        <a:graphic>
          <a:graphicData uri="http://schemas.openxmlformats.org/drawingml/2006/table">
            <a:tbl>
              <a:tblPr/>
              <a:tblGrid>
                <a:gridCol w="2965390">
                  <a:extLst>
                    <a:ext uri="{9D8B030D-6E8A-4147-A177-3AD203B41FA5}">
                      <a16:colId xmlns:a16="http://schemas.microsoft.com/office/drawing/2014/main" val="3136781807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82253606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844891844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10778282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92588364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48029979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61646067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8968919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003051882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83422576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41474230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608953166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3218238124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4283744745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1946407182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527307550"/>
                    </a:ext>
                  </a:extLst>
                </a:gridCol>
                <a:gridCol w="508353">
                  <a:extLst>
                    <a:ext uri="{9D8B030D-6E8A-4147-A177-3AD203B41FA5}">
                      <a16:colId xmlns:a16="http://schemas.microsoft.com/office/drawing/2014/main" val="2955648523"/>
                    </a:ext>
                  </a:extLst>
                </a:gridCol>
              </a:tblGrid>
              <a:tr h="304800">
                <a:tc rowSpan="2">
                  <a:txBody>
                    <a:bodyPr/>
                    <a:lstStyle/>
                    <a:p>
                      <a:pPr fontAlgn="t"/>
                      <a:br>
                        <a:rPr lang="ko-KR" altLang="en-US" sz="24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3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4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5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6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월</a:t>
                      </a:r>
                      <a:endParaRPr lang="ko-KR" altLang="en-US" sz="24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60711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6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13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20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27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3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10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17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24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8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15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22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29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5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12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19</a:t>
                      </a:r>
                      <a:endParaRPr lang="ko-KR" altLang="en-US" sz="36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22659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F5D51723-5CCB-4B20-926B-6C93871C4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4900" y="1544935"/>
            <a:ext cx="671545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BA8E0AEB-D43E-4191-88F5-78D3D11774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2532752"/>
              </p:ext>
            </p:extLst>
          </p:nvPr>
        </p:nvGraphicFramePr>
        <p:xfrm>
          <a:off x="531313" y="2268707"/>
          <a:ext cx="11099032" cy="2427082"/>
        </p:xfrm>
        <a:graphic>
          <a:graphicData uri="http://schemas.openxmlformats.org/drawingml/2006/table">
            <a:tbl>
              <a:tblPr/>
              <a:tblGrid>
                <a:gridCol w="2965395">
                  <a:extLst>
                    <a:ext uri="{9D8B030D-6E8A-4147-A177-3AD203B41FA5}">
                      <a16:colId xmlns:a16="http://schemas.microsoft.com/office/drawing/2014/main" val="1748702594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49971587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517938621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096203305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770111865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622256286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881976499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67415948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942276397"/>
                    </a:ext>
                  </a:extLst>
                </a:gridCol>
                <a:gridCol w="525300">
                  <a:extLst>
                    <a:ext uri="{9D8B030D-6E8A-4147-A177-3AD203B41FA5}">
                      <a16:colId xmlns:a16="http://schemas.microsoft.com/office/drawing/2014/main" val="4248594400"/>
                    </a:ext>
                  </a:extLst>
                </a:gridCol>
                <a:gridCol w="491409">
                  <a:extLst>
                    <a:ext uri="{9D8B030D-6E8A-4147-A177-3AD203B41FA5}">
                      <a16:colId xmlns:a16="http://schemas.microsoft.com/office/drawing/2014/main" val="3675597131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599096842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77553127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3358729308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2851651430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508368192"/>
                    </a:ext>
                  </a:extLst>
                </a:gridCol>
                <a:gridCol w="508352">
                  <a:extLst>
                    <a:ext uri="{9D8B030D-6E8A-4147-A177-3AD203B41FA5}">
                      <a16:colId xmlns:a16="http://schemas.microsoft.com/office/drawing/2014/main" val="1079413721"/>
                    </a:ext>
                  </a:extLst>
                </a:gridCol>
              </a:tblGrid>
              <a:tr h="255961">
                <a:tc rowSpan="2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하드웨어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-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서버간 비동기 통신 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구현 및 테스트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7">
                  <a:txBody>
                    <a:bodyPr/>
                    <a:lstStyle/>
                    <a:p>
                      <a:pPr algn="ctr" fontAlgn="t"/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 fontAlgn="t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중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간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데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모</a:t>
                      </a:r>
                      <a:endParaRPr lang="ko-KR" altLang="en-US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중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간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고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사</a:t>
                      </a:r>
                      <a:endParaRPr lang="ko-KR" altLang="en-US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b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</a:br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종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데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모</a:t>
                      </a:r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</a:t>
                      </a:r>
                      <a:endParaRPr lang="en-US" altLang="ko-KR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종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리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포</a:t>
                      </a:r>
                      <a:endParaRPr lang="en-US" altLang="ko-KR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200" dirty="0" err="1"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트</a:t>
                      </a:r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기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말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고</a:t>
                      </a:r>
                      <a:endParaRPr lang="en-US" altLang="ko-KR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  <a:cs typeface="+mn-cs"/>
                        </a:rPr>
                        <a:t>사</a:t>
                      </a:r>
                      <a:endParaRPr lang="ko-KR" altLang="en-US" sz="12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241505"/>
                  </a:ext>
                </a:extLst>
              </a:tr>
              <a:tr h="2559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57677379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문자인식 정확도 향상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52454225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서버에 </a:t>
                      </a:r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OCR</a:t>
                      </a: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기능 탑재</a:t>
                      </a: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67364073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하드웨어 개선</a:t>
                      </a:r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, </a:t>
                      </a:r>
                      <a:r>
                        <a:rPr lang="ko-KR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마감</a:t>
                      </a:r>
                      <a:endParaRPr lang="ko-KR" altLang="en-US" sz="120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1606210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결과서버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-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처리서버간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통신 구현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98236509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최종발표 준비 및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통합 테스트</a:t>
                      </a:r>
                      <a:endParaRPr lang="ko-KR" altLang="en-US" sz="1200" dirty="0">
                        <a:effectLst/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marL="24056" marR="24056" marT="24056" marB="2405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A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51585035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27AAB249-4041-4E3D-B7EC-44732050CF56}"/>
              </a:ext>
            </a:extLst>
          </p:cNvPr>
          <p:cNvSpPr/>
          <p:nvPr/>
        </p:nvSpPr>
        <p:spPr>
          <a:xfrm>
            <a:off x="4012602" y="1624405"/>
            <a:ext cx="505610" cy="3084933"/>
          </a:xfrm>
          <a:prstGeom prst="rect">
            <a:avLst/>
          </a:prstGeom>
          <a:solidFill>
            <a:srgbClr val="FF0000">
              <a:alpha val="12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814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DFFD60-4EA2-4FB9-9101-6960BD8E2EB3}"/>
              </a:ext>
            </a:extLst>
          </p:cNvPr>
          <p:cNvSpPr txBox="1"/>
          <p:nvPr/>
        </p:nvSpPr>
        <p:spPr>
          <a:xfrm>
            <a:off x="1073579" y="1794053"/>
            <a:ext cx="873252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개요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주차 피드백 및 개선 사항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변경 사항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업무 분담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주간 진행 계획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주간 진행 상황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Q&amp;A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532AF5A-96E2-4F84-9E9E-2457D8E0B579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E941642E-1314-4685-977D-5AD7AB04F4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31C69B9-BA04-4CBF-88E7-D2AB8DAAD73E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순서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4306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951531" cy="35669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공통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4DE1894F-42BC-46C3-A81D-F142A40287A6}"/>
              </a:ext>
            </a:extLst>
          </p:cNvPr>
          <p:cNvGrpSpPr/>
          <p:nvPr/>
        </p:nvGrpSpPr>
        <p:grpSpPr>
          <a:xfrm>
            <a:off x="1828478" y="2754822"/>
            <a:ext cx="5067665" cy="1348356"/>
            <a:chOff x="2099879" y="3368112"/>
            <a:chExt cx="5067665" cy="1348356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8447D21-A642-4E8A-BE92-C0CCAD36284C}"/>
                </a:ext>
              </a:extLst>
            </p:cNvPr>
            <p:cNvSpPr/>
            <p:nvPr/>
          </p:nvSpPr>
          <p:spPr>
            <a:xfrm>
              <a:off x="2099879" y="3368112"/>
              <a:ext cx="3013967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txBody>
            <a:bodyPr wrap="none">
              <a:spAutoFit/>
            </a:bodyPr>
            <a:lstStyle/>
            <a:p>
              <a:pPr algn="ctr" fontAlgn="ctr"/>
              <a:r>
                <a:rPr lang="en-US" altLang="ko-KR" sz="2400" dirty="0">
                  <a:solidFill>
                    <a:srgbClr val="000000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1. </a:t>
              </a:r>
              <a:r>
                <a:rPr lang="ko-KR" altLang="en-US" sz="2400" dirty="0">
                  <a:solidFill>
                    <a:srgbClr val="000000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제안서 작성 및 발표</a:t>
              </a:r>
              <a:endPara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31F40514-F606-4D5F-9333-9F7CF0FEBF03}"/>
                </a:ext>
              </a:extLst>
            </p:cNvPr>
            <p:cNvSpPr/>
            <p:nvPr/>
          </p:nvSpPr>
          <p:spPr>
            <a:xfrm>
              <a:off x="2099879" y="4254803"/>
              <a:ext cx="5067665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2. </a:t>
              </a:r>
              <a:r>
                <a:rPr lang="ko-KR" altLang="en-US" sz="240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프로젝트 계획 개선 및 제안서 수정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5453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1262227" cy="35669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하드웨어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74D68C4-5546-480E-8EC2-C89ABB6A575B}"/>
              </a:ext>
            </a:extLst>
          </p:cNvPr>
          <p:cNvSpPr/>
          <p:nvPr/>
        </p:nvSpPr>
        <p:spPr>
          <a:xfrm>
            <a:off x="3817562" y="3198167"/>
            <a:ext cx="4556875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하드웨어 설계 및 부품구매</a:t>
            </a:r>
          </a:p>
        </p:txBody>
      </p:sp>
    </p:spTree>
    <p:extLst>
      <p:ext uri="{BB962C8B-B14F-4D97-AF65-F5344CB8AC3E}">
        <p14:creationId xmlns:p14="http://schemas.microsoft.com/office/powerpoint/2010/main" val="39299902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1262227" cy="35669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하드웨어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E48468-E38C-4E59-947C-F3F7DF273E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C05A163-2EBC-448A-8F23-8E0AD6433C46}"/>
              </a:ext>
            </a:extLst>
          </p:cNvPr>
          <p:cNvSpPr/>
          <p:nvPr/>
        </p:nvSpPr>
        <p:spPr>
          <a:xfrm>
            <a:off x="3817562" y="3198167"/>
            <a:ext cx="4556875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하드웨어 설계 및 부품구매</a:t>
            </a:r>
          </a:p>
        </p:txBody>
      </p:sp>
    </p:spTree>
    <p:extLst>
      <p:ext uri="{BB962C8B-B14F-4D97-AF65-F5344CB8AC3E}">
        <p14:creationId xmlns:p14="http://schemas.microsoft.com/office/powerpoint/2010/main" val="2428566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1262227" cy="35669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하드웨어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E48468-E38C-4E59-947C-F3F7DF273E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DBA041-6CF3-4536-A6B0-645D710618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177" b="13410"/>
          <a:stretch/>
        </p:blipFill>
        <p:spPr>
          <a:xfrm>
            <a:off x="1614336" y="556500"/>
            <a:ext cx="4295748" cy="586437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766063E-BBC0-407A-951F-ED0BD3BF94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492" b="17422"/>
          <a:stretch/>
        </p:blipFill>
        <p:spPr>
          <a:xfrm>
            <a:off x="6251545" y="556500"/>
            <a:ext cx="3954000" cy="5859039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AC216463-5453-42FA-B312-F8CC96614F1E}"/>
              </a:ext>
            </a:extLst>
          </p:cNvPr>
          <p:cNvGrpSpPr/>
          <p:nvPr/>
        </p:nvGrpSpPr>
        <p:grpSpPr>
          <a:xfrm>
            <a:off x="8724568" y="242405"/>
            <a:ext cx="3193182" cy="984885"/>
            <a:chOff x="830317" y="1561215"/>
            <a:chExt cx="3193182" cy="984885"/>
          </a:xfrm>
        </p:grpSpPr>
        <p:sp>
          <p:nvSpPr>
            <p:cNvPr id="3" name="Rectangle 1">
              <a:extLst>
                <a:ext uri="{FF2B5EF4-FFF2-40B4-BE49-F238E27FC236}">
                  <a16:creationId xmlns:a16="http://schemas.microsoft.com/office/drawing/2014/main" id="{576081F9-499D-44C0-B73E-D3411234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317" y="1561215"/>
              <a:ext cx="3193182" cy="984885"/>
            </a:xfrm>
            <a:prstGeom prst="rect">
              <a:avLst/>
            </a:prstGeom>
            <a:solidFill>
              <a:srgbClr val="FF5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ko-KR" sz="12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Lantinghei SC"/>
                </a:rPr>
                <a:t>  </a:t>
              </a:r>
              <a:r>
                <a:rPr kumimoji="0" lang="ko-KR" altLang="ko-KR" sz="46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Lantinghei SC"/>
                </a:rPr>
                <a:t>                   </a:t>
              </a:r>
              <a:endPara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ea typeface="Lantinghei SC"/>
              </a:endParaRPr>
            </a:p>
            <a:p>
              <a:pPr marL="0" marR="0" lvl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2050" name="Picture 2" descr="Taobao">
              <a:hlinkClick r:id="rId6"/>
              <a:extLst>
                <a:ext uri="{FF2B5EF4-FFF2-40B4-BE49-F238E27FC236}">
                  <a16:creationId xmlns:a16="http://schemas.microsoft.com/office/drawing/2014/main" id="{16D21076-A263-4ACF-82C3-61B4BBFF5D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0533" y="1682182"/>
              <a:ext cx="2952750" cy="742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C50F73-F68B-4D49-92A1-ABEE2A5D6596}"/>
              </a:ext>
            </a:extLst>
          </p:cNvPr>
          <p:cNvSpPr/>
          <p:nvPr/>
        </p:nvSpPr>
        <p:spPr>
          <a:xfrm>
            <a:off x="3363064" y="5768725"/>
            <a:ext cx="5465873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17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카메라 </a:t>
            </a:r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OV7670 with FIFO buffer</a:t>
            </a:r>
            <a:endParaRPr lang="ko-KR" altLang="en-US" sz="24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11058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1262227" cy="35669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하드웨어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E48468-E38C-4E59-947C-F3F7DF273E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053C1CE-6D79-4E31-9A17-EA155D5719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189" r="-759" b="10673"/>
          <a:stretch/>
        </p:blipFill>
        <p:spPr>
          <a:xfrm>
            <a:off x="2011625" y="556499"/>
            <a:ext cx="4073146" cy="585903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A3AA963-C702-481E-A4A3-B5BD0BA3CD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801" b="15883"/>
          <a:stretch/>
        </p:blipFill>
        <p:spPr>
          <a:xfrm>
            <a:off x="6204987" y="556499"/>
            <a:ext cx="3895454" cy="585903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C50F73-F68B-4D49-92A1-ABEE2A5D6596}"/>
              </a:ext>
            </a:extLst>
          </p:cNvPr>
          <p:cNvSpPr/>
          <p:nvPr/>
        </p:nvSpPr>
        <p:spPr>
          <a:xfrm>
            <a:off x="4612669" y="5755756"/>
            <a:ext cx="3184635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17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LED</a:t>
            </a:r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KY-009 (SMD)</a:t>
            </a:r>
            <a:endParaRPr lang="ko-KR" altLang="en-US" sz="24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76081F9-499D-44C0-B73E-D34112349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4568" y="242405"/>
            <a:ext cx="3193182" cy="984885"/>
          </a:xfrm>
          <a:prstGeom prst="rect">
            <a:avLst/>
          </a:prstGeom>
          <a:solidFill>
            <a:srgbClr val="FF5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Lantinghei SC"/>
              </a:rPr>
              <a:t>  </a:t>
            </a:r>
            <a:r>
              <a:rPr kumimoji="0" lang="ko-KR" altLang="ko-KR" sz="4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Lantinghei SC"/>
              </a:rPr>
              <a:t>                   </a:t>
            </a:r>
            <a:endParaRPr kumimoji="0" lang="ko-KR" altLang="ko-KR" sz="12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ea typeface="Lantinghei SC"/>
            </a:endParaRPr>
          </a:p>
          <a:p>
            <a:pPr marL="0" marR="0" lvl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Taobao">
            <a:hlinkClick r:id="rId6"/>
            <a:extLst>
              <a:ext uri="{FF2B5EF4-FFF2-40B4-BE49-F238E27FC236}">
                <a16:creationId xmlns:a16="http://schemas.microsoft.com/office/drawing/2014/main" id="{16D21076-A263-4ACF-82C3-61B4BBFF5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4784" y="363372"/>
            <a:ext cx="295275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34923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D893EC9-400F-4300-96C6-9CAFF90B054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D58108D-6E12-403F-A269-8A05D37C48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DF8373-CE9E-4196-BD2E-79D94FB24913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주간 진행 상황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AAF0A6D-9730-4A27-822F-F5F1612DED8D}"/>
              </a:ext>
            </a:extLst>
          </p:cNvPr>
          <p:cNvSpPr/>
          <p:nvPr/>
        </p:nvSpPr>
        <p:spPr>
          <a:xfrm>
            <a:off x="3131097" y="556500"/>
            <a:ext cx="1262227" cy="35669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하드웨어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E48468-E38C-4E59-947C-F3F7DF273E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14629F5-120E-4A8C-BD5F-3FA9A2E6C0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632" b="8085"/>
          <a:stretch/>
        </p:blipFill>
        <p:spPr>
          <a:xfrm>
            <a:off x="1978635" y="556500"/>
            <a:ext cx="3998660" cy="585904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2E11887-2DED-423D-9FED-5DACD75F0B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261" b="15096"/>
          <a:stretch/>
        </p:blipFill>
        <p:spPr>
          <a:xfrm>
            <a:off x="6214707" y="556500"/>
            <a:ext cx="3822672" cy="5865314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AC216463-5453-42FA-B312-F8CC96614F1E}"/>
              </a:ext>
            </a:extLst>
          </p:cNvPr>
          <p:cNvGrpSpPr/>
          <p:nvPr/>
        </p:nvGrpSpPr>
        <p:grpSpPr>
          <a:xfrm>
            <a:off x="8724568" y="242405"/>
            <a:ext cx="3193182" cy="984885"/>
            <a:chOff x="830317" y="1561215"/>
            <a:chExt cx="3193182" cy="984885"/>
          </a:xfrm>
        </p:grpSpPr>
        <p:sp>
          <p:nvSpPr>
            <p:cNvPr id="3" name="Rectangle 1">
              <a:extLst>
                <a:ext uri="{FF2B5EF4-FFF2-40B4-BE49-F238E27FC236}">
                  <a16:creationId xmlns:a16="http://schemas.microsoft.com/office/drawing/2014/main" id="{576081F9-499D-44C0-B73E-D3411234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317" y="1561215"/>
              <a:ext cx="3193182" cy="984885"/>
            </a:xfrm>
            <a:prstGeom prst="rect">
              <a:avLst/>
            </a:prstGeom>
            <a:solidFill>
              <a:srgbClr val="FF5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ko-KR" sz="12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Lantinghei SC"/>
                </a:rPr>
                <a:t>  </a:t>
              </a:r>
              <a:r>
                <a:rPr kumimoji="0" lang="ko-KR" altLang="ko-KR" sz="4600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Lantinghei SC"/>
                </a:rPr>
                <a:t>                   </a:t>
              </a:r>
              <a:endPara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ea typeface="Lantinghei SC"/>
              </a:endParaRPr>
            </a:p>
            <a:p>
              <a:pPr marL="0" marR="0" lvl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2050" name="Picture 2" descr="Taobao">
              <a:hlinkClick r:id="rId6"/>
              <a:extLst>
                <a:ext uri="{FF2B5EF4-FFF2-40B4-BE49-F238E27FC236}">
                  <a16:creationId xmlns:a16="http://schemas.microsoft.com/office/drawing/2014/main" id="{16D21076-A263-4ACF-82C3-61B4BBFF5D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0533" y="1682182"/>
              <a:ext cx="2952750" cy="742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C50F73-F68B-4D49-92A1-ABEE2A5D6596}"/>
              </a:ext>
            </a:extLst>
          </p:cNvPr>
          <p:cNvSpPr/>
          <p:nvPr/>
        </p:nvSpPr>
        <p:spPr>
          <a:xfrm>
            <a:off x="2732691" y="5768725"/>
            <a:ext cx="6726620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17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MCU</a:t>
            </a:r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Mega2560 Pro (Arduino Mega </a:t>
            </a:r>
            <a:r>
              <a:rPr lang="ko-KR" altLang="en-US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호환</a:t>
            </a:r>
            <a:r>
              <a:rPr lang="en-US" altLang="ko-KR" sz="2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ko-KR" altLang="en-US" sz="24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67023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6F8A718-03AD-4819-83E1-7BD6C8BBE4D1}"/>
              </a:ext>
            </a:extLst>
          </p:cNvPr>
          <p:cNvSpPr/>
          <p:nvPr/>
        </p:nvSpPr>
        <p:spPr>
          <a:xfrm>
            <a:off x="0" y="0"/>
            <a:ext cx="12192000" cy="4614975"/>
          </a:xfrm>
          <a:prstGeom prst="rect">
            <a:avLst/>
          </a:prstGeom>
          <a:blipFill dpi="0" rotWithShape="1"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9022F2-677A-4AA8-89E7-D9CDB096EDA6}"/>
              </a:ext>
            </a:extLst>
          </p:cNvPr>
          <p:cNvSpPr txBox="1"/>
          <p:nvPr/>
        </p:nvSpPr>
        <p:spPr>
          <a:xfrm>
            <a:off x="757694" y="1487324"/>
            <a:ext cx="2387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Kostar" panose="02020601020101020101" pitchFamily="18" charset="-127"/>
                <a:ea typeface="Kostar" panose="02020601020101020101" pitchFamily="18" charset="-127"/>
              </a:rPr>
              <a:t>질의 응답</a:t>
            </a:r>
            <a:endParaRPr lang="en-US" altLang="ko-KR" sz="4400" b="1" dirty="0">
              <a:solidFill>
                <a:schemeClr val="bg1"/>
              </a:solidFill>
              <a:latin typeface="Kostar" panose="02020601020101020101" pitchFamily="18" charset="-127"/>
              <a:ea typeface="Kostar" panose="02020601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5595DE3-4418-4302-969D-046E9EB263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657" y="1676067"/>
            <a:ext cx="2370318" cy="175293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B14D26B-C9EE-4960-8CB6-B58F92A5F6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65818">
            <a:off x="10680916" y="3776051"/>
            <a:ext cx="547680" cy="54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1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DFFD60-4EA2-4FB9-9101-6960BD8E2EB3}"/>
              </a:ext>
            </a:extLst>
          </p:cNvPr>
          <p:cNvSpPr txBox="1"/>
          <p:nvPr/>
        </p:nvSpPr>
        <p:spPr>
          <a:xfrm>
            <a:off x="538326" y="1496482"/>
            <a:ext cx="111153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도시 가스 검침을 검침원이 일일이 하지 않아도</a:t>
            </a:r>
            <a:r>
              <a:rPr lang="en-US" altLang="ko-KR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자동으로 사진을 찍어 검침하는 모듈제작</a:t>
            </a:r>
            <a:endParaRPr lang="en-US" altLang="ko-KR" sz="2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CFA3A8B-C23C-4AAA-BFC0-92097301F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963" y="2029701"/>
            <a:ext cx="3555324" cy="4614357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BA4F9BB3-263C-4235-846D-2D251A7D894B}"/>
              </a:ext>
            </a:extLst>
          </p:cNvPr>
          <p:cNvSpPr/>
          <p:nvPr/>
        </p:nvSpPr>
        <p:spPr>
          <a:xfrm>
            <a:off x="2511972" y="2438400"/>
            <a:ext cx="2165131" cy="1116759"/>
          </a:xfrm>
          <a:prstGeom prst="roundRect">
            <a:avLst/>
          </a:prstGeom>
          <a:solidFill>
            <a:srgbClr val="FFD96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074B90-079B-46BE-ADC5-C116CCF65E9C}"/>
              </a:ext>
            </a:extLst>
          </p:cNvPr>
          <p:cNvSpPr txBox="1"/>
          <p:nvPr/>
        </p:nvSpPr>
        <p:spPr>
          <a:xfrm>
            <a:off x="3122713" y="2735169"/>
            <a:ext cx="943648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모듈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11EAA4E-04D7-4F3E-B13F-557710828D2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562"/>
          <a:stretch/>
        </p:blipFill>
        <p:spPr>
          <a:xfrm rot="6300000">
            <a:off x="5744207" y="3549316"/>
            <a:ext cx="1639692" cy="881412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3E583365-DC97-487C-9C5C-6A37B1C12461}"/>
              </a:ext>
            </a:extLst>
          </p:cNvPr>
          <p:cNvGrpSpPr/>
          <p:nvPr/>
        </p:nvGrpSpPr>
        <p:grpSpPr>
          <a:xfrm>
            <a:off x="7916127" y="3258389"/>
            <a:ext cx="2103666" cy="2141139"/>
            <a:chOff x="6229737" y="4761186"/>
            <a:chExt cx="1498172" cy="1524859"/>
          </a:xfrm>
        </p:grpSpPr>
        <p:sp>
          <p:nvSpPr>
            <p:cNvPr id="8" name="화살표: 원형 7">
              <a:extLst>
                <a:ext uri="{FF2B5EF4-FFF2-40B4-BE49-F238E27FC236}">
                  <a16:creationId xmlns:a16="http://schemas.microsoft.com/office/drawing/2014/main" id="{FDE503BC-369E-4A14-A62F-9D916D9A4818}"/>
                </a:ext>
              </a:extLst>
            </p:cNvPr>
            <p:cNvSpPr/>
            <p:nvPr/>
          </p:nvSpPr>
          <p:spPr>
            <a:xfrm>
              <a:off x="6243145" y="4761186"/>
              <a:ext cx="1484764" cy="1484764"/>
            </a:xfrm>
            <a:prstGeom prst="circular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화살표: 원형 16">
              <a:extLst>
                <a:ext uri="{FF2B5EF4-FFF2-40B4-BE49-F238E27FC236}">
                  <a16:creationId xmlns:a16="http://schemas.microsoft.com/office/drawing/2014/main" id="{59963CE8-2B4E-4590-8042-8325855E76F9}"/>
                </a:ext>
              </a:extLst>
            </p:cNvPr>
            <p:cNvSpPr/>
            <p:nvPr/>
          </p:nvSpPr>
          <p:spPr>
            <a:xfrm rot="10800000">
              <a:off x="6229737" y="4801281"/>
              <a:ext cx="1484764" cy="1484764"/>
            </a:xfrm>
            <a:prstGeom prst="circular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F12B25C-C31D-486E-926A-28CEB37525F0}"/>
              </a:ext>
            </a:extLst>
          </p:cNvPr>
          <p:cNvSpPr txBox="1"/>
          <p:nvPr/>
        </p:nvSpPr>
        <p:spPr>
          <a:xfrm>
            <a:off x="8505839" y="4095499"/>
            <a:ext cx="943648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OCR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FB988F1-9AD2-4AA7-9643-AAA765388815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1C694FC-31FB-4907-8B42-6FBB351DF2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5EE1035-A7B0-49F3-AD08-DE2C3D73645E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개요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2318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967F6FA5-04BE-415A-BD00-9A11B82C32CD}"/>
              </a:ext>
            </a:extLst>
          </p:cNvPr>
          <p:cNvGrpSpPr/>
          <p:nvPr/>
        </p:nvGrpSpPr>
        <p:grpSpPr>
          <a:xfrm>
            <a:off x="2611243" y="1584414"/>
            <a:ext cx="6906837" cy="1102437"/>
            <a:chOff x="2264872" y="1528994"/>
            <a:chExt cx="6906837" cy="110243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3DFFD60-4EA2-4FB9-9101-6960BD8E2EB3}"/>
                </a:ext>
              </a:extLst>
            </p:cNvPr>
            <p:cNvSpPr txBox="1"/>
            <p:nvPr/>
          </p:nvSpPr>
          <p:spPr>
            <a:xfrm>
              <a:off x="2264872" y="1528994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제시한 문제 해결 </a:t>
              </a:r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X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F669F88-EBFF-4D20-8AB8-597B31F3A114}"/>
                </a:ext>
              </a:extLst>
            </p:cNvPr>
            <p:cNvSpPr txBox="1"/>
            <p:nvPr/>
          </p:nvSpPr>
          <p:spPr>
            <a:xfrm>
              <a:off x="2264872" y="2169766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낮은 정확도는 전수조사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초래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720179-5331-4E3C-8561-FE259A19A877}"/>
              </a:ext>
            </a:extLst>
          </p:cNvPr>
          <p:cNvGrpSpPr/>
          <p:nvPr/>
        </p:nvGrpSpPr>
        <p:grpSpPr>
          <a:xfrm>
            <a:off x="2611243" y="3122268"/>
            <a:ext cx="6906837" cy="1102437"/>
            <a:chOff x="2264872" y="3018358"/>
            <a:chExt cx="6906837" cy="110243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D461FB2-56B6-4C5F-9052-302A95D0E269}"/>
                </a:ext>
              </a:extLst>
            </p:cNvPr>
            <p:cNvSpPr txBox="1"/>
            <p:nvPr/>
          </p:nvSpPr>
          <p:spPr>
            <a:xfrm>
              <a:off x="2264872" y="3018358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기술적 난이도 아쉬움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E8B6B1A-AEE9-4A08-9AEB-E104CBEE7C40}"/>
                </a:ext>
              </a:extLst>
            </p:cNvPr>
            <p:cNvSpPr txBox="1"/>
            <p:nvPr/>
          </p:nvSpPr>
          <p:spPr>
            <a:xfrm>
              <a:off x="2264872" y="3659130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목표 정확도 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80%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는 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OCR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구현 간단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97A9959-15B2-4598-931B-7564BF5B2797}"/>
              </a:ext>
            </a:extLst>
          </p:cNvPr>
          <p:cNvGrpSpPr/>
          <p:nvPr/>
        </p:nvGrpSpPr>
        <p:grpSpPr>
          <a:xfrm>
            <a:off x="2611243" y="4660121"/>
            <a:ext cx="6906837" cy="1102437"/>
            <a:chOff x="2264872" y="4604701"/>
            <a:chExt cx="6906837" cy="110243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167D09-0545-4F18-9C56-2C5D20C6CD07}"/>
                </a:ext>
              </a:extLst>
            </p:cNvPr>
            <p:cNvSpPr txBox="1"/>
            <p:nvPr/>
          </p:nvSpPr>
          <p:spPr>
            <a:xfrm>
              <a:off x="2264872" y="4604701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기존 것과의 차별 </a:t>
              </a:r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X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9379ED4-DB6F-4419-84E2-34BC2A75762D}"/>
                </a:ext>
              </a:extLst>
            </p:cNvPr>
            <p:cNvSpPr txBox="1"/>
            <p:nvPr/>
          </p:nvSpPr>
          <p:spPr>
            <a:xfrm>
              <a:off x="2264872" y="5245473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스마트 계량기 보다 매력↓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0A95AB0-9964-42D6-A13E-55CDCF88C666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A9D06B2F-5EC9-44EF-BF15-71EB657F3D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1AD254F-72F0-44F3-9EA1-1794DA0F042D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 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8FE36AB-F14E-4E83-B87A-DB21C5D0AB3E}"/>
              </a:ext>
            </a:extLst>
          </p:cNvPr>
          <p:cNvSpPr txBox="1"/>
          <p:nvPr/>
        </p:nvSpPr>
        <p:spPr>
          <a:xfrm>
            <a:off x="685455" y="1570559"/>
            <a:ext cx="1600545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피드백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6382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493E452-482D-407D-95CC-6BB037FCAE72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1FD15AA-D9B5-45E8-B46B-95D363497D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8690BEE-00F5-4FA9-84EC-20C9EFD388E1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 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0BD84F1A-107F-43FA-B705-330E4771C74F}"/>
              </a:ext>
            </a:extLst>
          </p:cNvPr>
          <p:cNvSpPr/>
          <p:nvPr/>
        </p:nvSpPr>
        <p:spPr>
          <a:xfrm>
            <a:off x="5043981" y="602250"/>
            <a:ext cx="2631437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낮은 정확도</a:t>
            </a:r>
            <a:r>
              <a:rPr lang="en-US" altLang="ko-KR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기술적 난이도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6D58A-444A-4487-BEC3-08609CDA05F2}"/>
              </a:ext>
            </a:extLst>
          </p:cNvPr>
          <p:cNvSpPr txBox="1"/>
          <p:nvPr/>
        </p:nvSpPr>
        <p:spPr>
          <a:xfrm>
            <a:off x="685455" y="1695253"/>
            <a:ext cx="1600545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피드백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6D7056-16F4-4345-8D60-E7C63A1B9D1D}"/>
              </a:ext>
            </a:extLst>
          </p:cNvPr>
          <p:cNvSpPr txBox="1"/>
          <p:nvPr/>
        </p:nvSpPr>
        <p:spPr>
          <a:xfrm>
            <a:off x="685455" y="5234196"/>
            <a:ext cx="1600546" cy="523220"/>
          </a:xfrm>
          <a:prstGeom prst="rect">
            <a:avLst/>
          </a:prstGeom>
          <a:solidFill>
            <a:srgbClr val="5B9B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개선사항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6E6692F-9DB1-43BA-9B2B-A1A3F822C93A}"/>
              </a:ext>
            </a:extLst>
          </p:cNvPr>
          <p:cNvGrpSpPr/>
          <p:nvPr/>
        </p:nvGrpSpPr>
        <p:grpSpPr>
          <a:xfrm>
            <a:off x="2625093" y="1709108"/>
            <a:ext cx="6906837" cy="1102437"/>
            <a:chOff x="2264872" y="1528994"/>
            <a:chExt cx="6906837" cy="110243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8DD8C02-D5B8-49EF-A333-94D72C8F752C}"/>
                </a:ext>
              </a:extLst>
            </p:cNvPr>
            <p:cNvSpPr txBox="1"/>
            <p:nvPr/>
          </p:nvSpPr>
          <p:spPr>
            <a:xfrm>
              <a:off x="2264872" y="1528994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제시한 문제 해결 </a:t>
              </a:r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X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FA59F63-C638-4CC0-B605-75D898DBA27A}"/>
                </a:ext>
              </a:extLst>
            </p:cNvPr>
            <p:cNvSpPr txBox="1"/>
            <p:nvPr/>
          </p:nvSpPr>
          <p:spPr>
            <a:xfrm>
              <a:off x="2264872" y="2169766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낮은 정확도는 전수조사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초래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9D90304-533D-45F9-889B-919D8C89BBFC}"/>
              </a:ext>
            </a:extLst>
          </p:cNvPr>
          <p:cNvGrpSpPr/>
          <p:nvPr/>
        </p:nvGrpSpPr>
        <p:grpSpPr>
          <a:xfrm>
            <a:off x="2625093" y="3246962"/>
            <a:ext cx="6906837" cy="1102437"/>
            <a:chOff x="2264872" y="3018358"/>
            <a:chExt cx="6906837" cy="110243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9CE984A-C8C6-4048-A9B2-6F732113B62A}"/>
                </a:ext>
              </a:extLst>
            </p:cNvPr>
            <p:cNvSpPr txBox="1"/>
            <p:nvPr/>
          </p:nvSpPr>
          <p:spPr>
            <a:xfrm>
              <a:off x="2264872" y="3018358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기술적 난이도 아쉬움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A9DC789-20D5-45DD-B4FB-B25C3C1DD443}"/>
                </a:ext>
              </a:extLst>
            </p:cNvPr>
            <p:cNvSpPr txBox="1"/>
            <p:nvPr/>
          </p:nvSpPr>
          <p:spPr>
            <a:xfrm>
              <a:off x="2264872" y="3659130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목표 정확도 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80%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는 </a:t>
              </a:r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OCR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구현 간단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A7F0ED4B-A4BE-40C2-A787-94AF6673A244}"/>
              </a:ext>
            </a:extLst>
          </p:cNvPr>
          <p:cNvSpPr txBox="1"/>
          <p:nvPr/>
        </p:nvSpPr>
        <p:spPr>
          <a:xfrm>
            <a:off x="2625092" y="5234196"/>
            <a:ext cx="6906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OCR </a:t>
            </a:r>
            <a:r>
              <a:rPr lang="ko-KR" altLang="en-US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목표 정확도 </a:t>
            </a:r>
            <a:r>
              <a:rPr lang="en-US" altLang="ko-KR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100%</a:t>
            </a:r>
            <a:r>
              <a:rPr lang="ko-KR" altLang="en-US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근접하게 설정</a:t>
            </a:r>
            <a:endParaRPr lang="en-US" altLang="ko-KR" sz="2800" b="1" u="sng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7504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866B802B-9551-41CA-AFD2-1D05792EFDDD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3D86820-1485-4329-BC46-E73EF779DD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533015E-896D-462C-8922-2CA738FC500D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 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5186C0B-7D90-488B-AE11-6BA1C0CB56F0}"/>
              </a:ext>
            </a:extLst>
          </p:cNvPr>
          <p:cNvSpPr/>
          <p:nvPr/>
        </p:nvSpPr>
        <p:spPr>
          <a:xfrm>
            <a:off x="5043981" y="602250"/>
            <a:ext cx="2631437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낮은 정확도</a:t>
            </a:r>
            <a:r>
              <a:rPr lang="en-US" altLang="ko-KR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기술적 난이도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7B3CED-EFEF-4D36-BB51-2431D369B790}"/>
              </a:ext>
            </a:extLst>
          </p:cNvPr>
          <p:cNvSpPr txBox="1"/>
          <p:nvPr/>
        </p:nvSpPr>
        <p:spPr>
          <a:xfrm>
            <a:off x="685455" y="1958487"/>
            <a:ext cx="1600545" cy="52322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기대 효과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E6A4DD-2218-4AF5-AE3B-B2DB2C42047C}"/>
              </a:ext>
            </a:extLst>
          </p:cNvPr>
          <p:cNvSpPr txBox="1"/>
          <p:nvPr/>
        </p:nvSpPr>
        <p:spPr>
          <a:xfrm>
            <a:off x="2625093" y="1972342"/>
            <a:ext cx="830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자가 검침하던 거주자들</a:t>
            </a:r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더 이상 검침에 대해 </a:t>
            </a:r>
            <a:r>
              <a:rPr lang="ko-KR" altLang="en-US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신경 </a:t>
            </a:r>
            <a:r>
              <a:rPr lang="en-US" altLang="ko-KR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A85B7B-548D-4818-B1F5-E09C2205D22B}"/>
              </a:ext>
            </a:extLst>
          </p:cNvPr>
          <p:cNvSpPr txBox="1"/>
          <p:nvPr/>
        </p:nvSpPr>
        <p:spPr>
          <a:xfrm>
            <a:off x="2625093" y="2938023"/>
            <a:ext cx="6906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검침원들 일일이 돌아다니며 </a:t>
            </a:r>
            <a:r>
              <a:rPr lang="ko-KR" altLang="en-US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검침 </a:t>
            </a:r>
            <a:r>
              <a:rPr lang="en-US" altLang="ko-KR" sz="2800" b="1" u="sng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65BBB65-BF50-4195-8AB6-4CBCB74AF566}"/>
              </a:ext>
            </a:extLst>
          </p:cNvPr>
          <p:cNvSpPr txBox="1"/>
          <p:nvPr/>
        </p:nvSpPr>
        <p:spPr>
          <a:xfrm>
            <a:off x="2625093" y="3903704"/>
            <a:ext cx="6906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난이도↑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9884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B53A4D74-1BBD-4328-B01C-63E280F017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43364">
            <a:off x="435759" y="2431402"/>
            <a:ext cx="9341966" cy="3864305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5917D137-65E5-4182-B9B5-A27BCABEDA97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10F25F4C-9A1B-463B-9B5E-8D0E85DA35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9A8AD42-3EB9-46F1-AA07-6BB7540FAF81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998CA4C1-12BE-4C09-9110-234B3152F8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58425">
            <a:off x="4301868" y="4009631"/>
            <a:ext cx="4215573" cy="47521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CAC9334-3B67-461D-B82A-F46018B482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3418">
            <a:off x="8842606" y="3442325"/>
            <a:ext cx="2746903" cy="64633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9F366A6-4D53-49F6-984F-EBF836701F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387">
            <a:off x="4766679" y="1555676"/>
            <a:ext cx="7070688" cy="1473950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FC8F0A20-FE4F-4A64-ACF5-415002817E48}"/>
              </a:ext>
            </a:extLst>
          </p:cNvPr>
          <p:cNvSpPr/>
          <p:nvPr/>
        </p:nvSpPr>
        <p:spPr>
          <a:xfrm>
            <a:off x="5043981" y="602250"/>
            <a:ext cx="2631437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낮은 정확도</a:t>
            </a:r>
            <a:r>
              <a:rPr lang="en-US" altLang="ko-KR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b="1" spc="-15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기술적 난이도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9591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AC9199E5-7C8A-4771-8D7C-1BCD54F74D8A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E610204E-5996-46FE-A10A-3ADCE4F0A7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474AF87-0794-4556-AB22-5BB2751AC48E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CF980A3A-D78F-4B5C-8FDF-102C257E1EBC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2118598-3E68-43BD-A028-877C03C5BA3E}"/>
              </a:ext>
            </a:extLst>
          </p:cNvPr>
          <p:cNvGrpSpPr/>
          <p:nvPr/>
        </p:nvGrpSpPr>
        <p:grpSpPr>
          <a:xfrm>
            <a:off x="2642581" y="1941596"/>
            <a:ext cx="6906837" cy="1102437"/>
            <a:chOff x="2264872" y="1528994"/>
            <a:chExt cx="6906837" cy="110243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D0CF896-AC21-4E36-AD53-984E159C4233}"/>
                </a:ext>
              </a:extLst>
            </p:cNvPr>
            <p:cNvSpPr txBox="1"/>
            <p:nvPr/>
          </p:nvSpPr>
          <p:spPr>
            <a:xfrm>
              <a:off x="2264872" y="1528994"/>
              <a:ext cx="69068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3. </a:t>
              </a:r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기존 것과의 차별 </a:t>
              </a:r>
              <a:r>
                <a:rPr lang="en-US" altLang="ko-KR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X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E65D14A-D360-456F-ABB7-44482446F11C}"/>
                </a:ext>
              </a:extLst>
            </p:cNvPr>
            <p:cNvSpPr txBox="1"/>
            <p:nvPr/>
          </p:nvSpPr>
          <p:spPr>
            <a:xfrm>
              <a:off x="2264872" y="2169766"/>
              <a:ext cx="6906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- </a:t>
              </a:r>
              <a:r>
                <a:rPr lang="ko-KR" altLang="en-US" sz="2400" b="1" spc="-15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스마트 계량기 보다 매력↓</a:t>
              </a:r>
              <a:endParaRPr lang="en-US" altLang="ko-KR" sz="2400" b="1" spc="-150" dirty="0"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1FF3A8B-0298-4DAB-AB7D-710F8F1C6833}"/>
              </a:ext>
            </a:extLst>
          </p:cNvPr>
          <p:cNvSpPr txBox="1"/>
          <p:nvPr/>
        </p:nvSpPr>
        <p:spPr>
          <a:xfrm>
            <a:off x="685455" y="1929126"/>
            <a:ext cx="1600545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피드백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DD2282B-641B-4B1E-90B1-BDE840F6BE94}"/>
              </a:ext>
            </a:extLst>
          </p:cNvPr>
          <p:cNvGrpSpPr/>
          <p:nvPr/>
        </p:nvGrpSpPr>
        <p:grpSpPr>
          <a:xfrm>
            <a:off x="685455" y="4405655"/>
            <a:ext cx="11007781" cy="532734"/>
            <a:chOff x="685455" y="4928874"/>
            <a:chExt cx="11007781" cy="5327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7FB5997-A2FC-4741-B9ED-F77F0D08DE8E}"/>
                </a:ext>
              </a:extLst>
            </p:cNvPr>
            <p:cNvSpPr txBox="1"/>
            <p:nvPr/>
          </p:nvSpPr>
          <p:spPr>
            <a:xfrm>
              <a:off x="2639291" y="4928874"/>
              <a:ext cx="90539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차별성에 대한 근거 보강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C13981E-B4DA-46A6-A846-60494D1AC5AA}"/>
                </a:ext>
              </a:extLst>
            </p:cNvPr>
            <p:cNvSpPr txBox="1"/>
            <p:nvPr/>
          </p:nvSpPr>
          <p:spPr>
            <a:xfrm>
              <a:off x="685455" y="4938388"/>
              <a:ext cx="1600546" cy="523220"/>
            </a:xfrm>
            <a:prstGeom prst="rect">
              <a:avLst/>
            </a:prstGeom>
            <a:solidFill>
              <a:srgbClr val="5B9BD5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개선사항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F70CF16B-1596-46C1-9290-85D4B52F5AD9}"/>
              </a:ext>
            </a:extLst>
          </p:cNvPr>
          <p:cNvGrpSpPr/>
          <p:nvPr/>
        </p:nvGrpSpPr>
        <p:grpSpPr>
          <a:xfrm>
            <a:off x="685455" y="5530076"/>
            <a:ext cx="11007781" cy="523220"/>
            <a:chOff x="685455" y="5812075"/>
            <a:chExt cx="11007781" cy="52322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7C59B80-E9A5-4C58-8CA9-2CFC3FEB0E0C}"/>
                </a:ext>
              </a:extLst>
            </p:cNvPr>
            <p:cNvSpPr txBox="1"/>
            <p:nvPr/>
          </p:nvSpPr>
          <p:spPr>
            <a:xfrm>
              <a:off x="2639291" y="5812075"/>
              <a:ext cx="90539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주제 타당성↑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5B63016-03A5-4ED1-9646-D694977C7D0B}"/>
                </a:ext>
              </a:extLst>
            </p:cNvPr>
            <p:cNvSpPr txBox="1"/>
            <p:nvPr/>
          </p:nvSpPr>
          <p:spPr>
            <a:xfrm>
              <a:off x="685455" y="5812075"/>
              <a:ext cx="1600545" cy="523220"/>
            </a:xfrm>
            <a:prstGeom prst="rect">
              <a:avLst/>
            </a:prstGeom>
            <a:solidFill>
              <a:schemeClr val="accent6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spc="-1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 효과</a:t>
              </a:r>
              <a:endPara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5745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AB79207-1A35-4518-909D-004B95F8F6A8}"/>
              </a:ext>
            </a:extLst>
          </p:cNvPr>
          <p:cNvSpPr txBox="1"/>
          <p:nvPr/>
        </p:nvSpPr>
        <p:spPr>
          <a:xfrm>
            <a:off x="1779963" y="2549915"/>
            <a:ext cx="1735586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호환성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A94978-6C96-40D8-B10F-AC5220D65F8E}"/>
              </a:ext>
            </a:extLst>
          </p:cNvPr>
          <p:cNvSpPr txBox="1"/>
          <p:nvPr/>
        </p:nvSpPr>
        <p:spPr>
          <a:xfrm>
            <a:off x="1779963" y="3552833"/>
            <a:ext cx="5105748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유효성 검증 및 원활한 민원 해결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C49C10-A759-4DA2-B1C3-07D85C26B5C4}"/>
              </a:ext>
            </a:extLst>
          </p:cNvPr>
          <p:cNvSpPr txBox="1"/>
          <p:nvPr/>
        </p:nvSpPr>
        <p:spPr>
          <a:xfrm>
            <a:off x="1779963" y="4512230"/>
            <a:ext cx="8139892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 시스템 </a:t>
            </a:r>
            <a:r>
              <a:rPr lang="en-US" altLang="ko-KR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b="1" spc="-15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지능형원격검침</a:t>
            </a:r>
            <a:r>
              <a:rPr lang="ko-KR" altLang="en-US" sz="2800" b="1" spc="-1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시스템 과도기 문제 해결</a:t>
            </a:r>
            <a:endParaRPr lang="en-US" altLang="ko-KR" sz="2800" b="1" spc="-1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3C3BD13-C93D-4A35-AD98-31AF84D305E3}"/>
              </a:ext>
            </a:extLst>
          </p:cNvPr>
          <p:cNvGrpSpPr/>
          <p:nvPr/>
        </p:nvGrpSpPr>
        <p:grpSpPr>
          <a:xfrm>
            <a:off x="90518" y="85965"/>
            <a:ext cx="10115027" cy="944051"/>
            <a:chOff x="105105" y="149025"/>
            <a:chExt cx="10115027" cy="94405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8439221-F4B2-41BB-874F-FA4FF43BAB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36" t="20046" r="20881" b="20046"/>
            <a:stretch/>
          </p:blipFill>
          <p:spPr>
            <a:xfrm>
              <a:off x="105105" y="149025"/>
              <a:ext cx="951531" cy="94405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5DBE195-BBBD-487B-874A-6FFEEAEA3AEF}"/>
                </a:ext>
              </a:extLst>
            </p:cNvPr>
            <p:cNvSpPr txBox="1"/>
            <p:nvPr/>
          </p:nvSpPr>
          <p:spPr>
            <a:xfrm>
              <a:off x="580870" y="505521"/>
              <a:ext cx="9639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2</a:t>
              </a:r>
              <a:r>
                <a:rPr lang="ko-KR" altLang="en-US" sz="3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주차 피드백 및 개선 사항</a:t>
              </a:r>
              <a:endParaRPr lang="ko-KR" altLang="en-US" sz="3200" b="1" dirty="0">
                <a:solidFill>
                  <a:schemeClr val="bg2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257C490-4ABD-4E24-98AB-7B33C781795A}"/>
              </a:ext>
            </a:extLst>
          </p:cNvPr>
          <p:cNvSpPr/>
          <p:nvPr/>
        </p:nvSpPr>
        <p:spPr>
          <a:xfrm>
            <a:off x="5043981" y="602250"/>
            <a:ext cx="951531" cy="356696"/>
          </a:xfrm>
          <a:prstGeom prst="round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pc="-15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en-US" altLang="ko-KR" b="1" spc="-15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9980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1848</TotalTime>
  <Words>1842</Words>
  <Application>Microsoft Office PowerPoint</Application>
  <PresentationFormat>와이드스크린</PresentationFormat>
  <Paragraphs>487</Paragraphs>
  <Slides>26</Slides>
  <Notes>26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4" baseType="lpstr">
      <vt:lpstr>Arial</vt:lpstr>
      <vt:lpstr>맑은 고딕</vt:lpstr>
      <vt:lpstr>Kostar</vt:lpstr>
      <vt:lpstr>나눔바른고딕OTF</vt:lpstr>
      <vt:lpstr>나눔스퀘어OTF</vt:lpstr>
      <vt:lpstr>나눔스퀘어 Bold</vt:lpstr>
      <vt:lpstr>나눔스퀘어OTF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require more city gas</dc:title>
  <dc:creator>이승현;홍성현;김성민</dc:creator>
  <cp:lastModifiedBy>이 승현</cp:lastModifiedBy>
  <cp:revision>338</cp:revision>
  <dcterms:created xsi:type="dcterms:W3CDTF">2016-06-13T08:17:34Z</dcterms:created>
  <dcterms:modified xsi:type="dcterms:W3CDTF">2019-03-19T16:59:00Z</dcterms:modified>
</cp:coreProperties>
</file>

<file path=docProps/thumbnail.jpeg>
</file>